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74"/>
  </p:notesMasterIdLst>
  <p:sldIdLst>
    <p:sldId id="369" r:id="rId3"/>
    <p:sldId id="352" r:id="rId4"/>
    <p:sldId id="370" r:id="rId5"/>
    <p:sldId id="434" r:id="rId6"/>
    <p:sldId id="286" r:id="rId7"/>
    <p:sldId id="379" r:id="rId8"/>
    <p:sldId id="303" r:id="rId9"/>
    <p:sldId id="307" r:id="rId10"/>
    <p:sldId id="380" r:id="rId11"/>
    <p:sldId id="381" r:id="rId12"/>
    <p:sldId id="382" r:id="rId13"/>
    <p:sldId id="383" r:id="rId14"/>
    <p:sldId id="384" r:id="rId15"/>
    <p:sldId id="385" r:id="rId16"/>
    <p:sldId id="386" r:id="rId17"/>
    <p:sldId id="387" r:id="rId18"/>
    <p:sldId id="388" r:id="rId19"/>
    <p:sldId id="389" r:id="rId20"/>
    <p:sldId id="390" r:id="rId21"/>
    <p:sldId id="391" r:id="rId22"/>
    <p:sldId id="392" r:id="rId23"/>
    <p:sldId id="468" r:id="rId24"/>
    <p:sldId id="394" r:id="rId25"/>
    <p:sldId id="395" r:id="rId26"/>
    <p:sldId id="396" r:id="rId27"/>
    <p:sldId id="397" r:id="rId28"/>
    <p:sldId id="467" r:id="rId29"/>
    <p:sldId id="398" r:id="rId30"/>
    <p:sldId id="435" r:id="rId31"/>
    <p:sldId id="400" r:id="rId32"/>
    <p:sldId id="436" r:id="rId33"/>
    <p:sldId id="437" r:id="rId34"/>
    <p:sldId id="438" r:id="rId35"/>
    <p:sldId id="404" r:id="rId36"/>
    <p:sldId id="439" r:id="rId37"/>
    <p:sldId id="445" r:id="rId38"/>
    <p:sldId id="446" r:id="rId39"/>
    <p:sldId id="407" r:id="rId40"/>
    <p:sldId id="447" r:id="rId41"/>
    <p:sldId id="408" r:id="rId42"/>
    <p:sldId id="410" r:id="rId43"/>
    <p:sldId id="448" r:id="rId44"/>
    <p:sldId id="411" r:id="rId45"/>
    <p:sldId id="412" r:id="rId46"/>
    <p:sldId id="413" r:id="rId47"/>
    <p:sldId id="449" r:id="rId48"/>
    <p:sldId id="414" r:id="rId49"/>
    <p:sldId id="450" r:id="rId50"/>
    <p:sldId id="415" r:id="rId51"/>
    <p:sldId id="416" r:id="rId52"/>
    <p:sldId id="451" r:id="rId53"/>
    <p:sldId id="417" r:id="rId54"/>
    <p:sldId id="418" r:id="rId55"/>
    <p:sldId id="452" r:id="rId56"/>
    <p:sldId id="419" r:id="rId57"/>
    <p:sldId id="453" r:id="rId58"/>
    <p:sldId id="420" r:id="rId59"/>
    <p:sldId id="421" r:id="rId60"/>
    <p:sldId id="454" r:id="rId61"/>
    <p:sldId id="455" r:id="rId62"/>
    <p:sldId id="456" r:id="rId63"/>
    <p:sldId id="457" r:id="rId64"/>
    <p:sldId id="458" r:id="rId65"/>
    <p:sldId id="459" r:id="rId66"/>
    <p:sldId id="461" r:id="rId67"/>
    <p:sldId id="462" r:id="rId68"/>
    <p:sldId id="463" r:id="rId69"/>
    <p:sldId id="464" r:id="rId70"/>
    <p:sldId id="465" r:id="rId71"/>
    <p:sldId id="466" r:id="rId72"/>
    <p:sldId id="336" r:id="rId73"/>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0" d="100"/>
          <a:sy n="60" d="100"/>
        </p:scale>
        <p:origin x="96" y="12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2025/10/8</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32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17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2025/10/8</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46" y="905828"/>
            <a:ext cx="9809507" cy="339534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第五章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rgbClr val="0070C0"/>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经济结构统计分析</a:t>
            </a:r>
            <a:endPar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4</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.第三产业增加值比重及对比系数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第三产业增加值比重</a:t>
                </a:r>
                <a:r>
                  <a:rPr lang="en-US" altLang="zh-CN" sz="2400" dirty="0">
                    <a:latin typeface="华文楷体" panose="02010600040101010101" charset="-122"/>
                    <a:ea typeface="华文楷体" panose="02010600040101010101" charset="-122"/>
                    <a:cs typeface="华文楷体" panose="02010600040101010101" charset="-122"/>
                  </a:rPr>
                  <a:t>=VA3</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GDP</a:t>
                </a:r>
                <a14:m>
                  <m:oMath xmlns:m="http://schemas.openxmlformats.org/officeDocument/2006/math">
                    <m:r>
                      <a:rPr lang="en-US" altLang="zh-CN" sz="2400" i="1" dirty="0"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100%</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增加值对比系数</a:t>
                </a:r>
                <a:r>
                  <a:rPr lang="en-US" altLang="zh-CN" sz="2400" dirty="0">
                    <a:latin typeface="华文楷体" panose="02010600040101010101" charset="-122"/>
                    <a:ea typeface="华文楷体" panose="02010600040101010101" charset="-122"/>
                    <a:cs typeface="华文楷体" panose="02010600040101010101" charset="-122"/>
                  </a:rPr>
                  <a:t>=VA3</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VA2   </a:t>
                </a:r>
                <a:r>
                  <a:rPr lang="zh-CN" altLang="en-US" sz="2400" dirty="0">
                    <a:latin typeface="华文楷体" panose="02010600040101010101" charset="-122"/>
                    <a:ea typeface="华文楷体" panose="02010600040101010101" charset="-122"/>
                    <a:cs typeface="华文楷体" panose="02010600040101010101" charset="-122"/>
                  </a:rPr>
                  <a:t>或   </a:t>
                </a:r>
                <a:r>
                  <a:rPr lang="en-US" altLang="zh-CN" sz="2400" dirty="0">
                    <a:latin typeface="华文楷体" panose="02010600040101010101" charset="-122"/>
                    <a:ea typeface="华文楷体" panose="02010600040101010101" charset="-122"/>
                    <a:cs typeface="华文楷体" panose="02010600040101010101" charset="-122"/>
                  </a:rPr>
                  <a:t>=VA3</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VA1</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此类指标计算简便且数据可靠。现有研究中，增加值之比是最流行的产业结构高级化指标。</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5</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.新兴产业增加值比重</a:t>
                </a:r>
                <a:endParaRPr lang="en-US" altLang="zh-CN" sz="2400" dirty="0">
                  <a:latin typeface="华文楷体" panose="02010600040101010101" charset="-122"/>
                  <a:ea typeface="华文楷体" panose="02010600040101010101" charset="-122"/>
                  <a:cs typeface="Times New Roman" panose="02020603050405020304" pitchFamily="18" charset="0"/>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新兴产业增加值比重</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新兴产业增加值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GDP</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100%</a:t>
                </a:r>
              </a:p>
              <a:p>
                <a:pPr>
                  <a:lnSpc>
                    <a:spcPts val="4200"/>
                  </a:lnSpc>
                  <a:spcBef>
                    <a:spcPts val="0"/>
                  </a:spcBef>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新兴产业通常为高端制造业和现代服务业，但具体行业随时间变化。研究者必须对其涵盖范围做出明确界定。</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25911"/>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9</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（二）产业结构高级化指标</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6</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.技术密集型产业增加值比重和技术集约化程度系数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技术密集型产业增加值比重</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技术密集型产业增加值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GDP</a:t>
                </a:r>
                <a14:m>
                  <m:oMath xmlns:m="http://schemas.openxmlformats.org/officeDocument/2006/math">
                    <m:r>
                      <a:rPr lang="en-US" altLang="zh-CN" sz="2400" i="1" dirty="0" smtClean="0">
                        <a:latin typeface="Cambria Math" panose="02040503050406030204" pitchFamily="18" charset="0"/>
                        <a:ea typeface="Cambria Math" panose="02040503050406030204" pitchFamily="18" charset="0"/>
                        <a:cs typeface="华文楷体" panose="02010600040101010101" charset="-122"/>
                      </a:rPr>
                      <m:t>×</m:t>
                    </m:r>
                  </m:oMath>
                </a14:m>
                <a:r>
                  <a:rPr lang="en-US" altLang="zh-CN" sz="2400" dirty="0">
                    <a:latin typeface="华文楷体" panose="02010600040101010101" charset="-122"/>
                    <a:ea typeface="华文楷体" panose="02010600040101010101" charset="-122"/>
                    <a:cs typeface="华文楷体" panose="02010600040101010101" charset="-122"/>
                  </a:rPr>
                  <a:t>100%</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该指标为正指标，取值越大则产业结构水平越高。</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资金密集型产业中，有一部分（</a:t>
                </a:r>
                <a:r>
                  <a:rPr lang="en-US" altLang="zh-CN" sz="2400" dirty="0">
                    <a:latin typeface="华文楷体" panose="02010600040101010101" charset="-122"/>
                    <a:ea typeface="华文楷体" panose="02010600040101010101" charset="-122"/>
                    <a:cs typeface="华文楷体" panose="02010600040101010101" charset="-122"/>
                  </a:rPr>
                  <a:t>b</a:t>
                </a:r>
                <a:r>
                  <a:rPr lang="zh-CN" altLang="en-US" sz="2400" dirty="0">
                    <a:latin typeface="华文楷体" panose="02010600040101010101" charset="-122"/>
                    <a:ea typeface="华文楷体" panose="02010600040101010101" charset="-122"/>
                    <a:cs typeface="华文楷体" panose="02010600040101010101" charset="-122"/>
                  </a:rPr>
                  <a:t>）的技术水平达到技术密集型产业的标准。因此可以将其按比例分解，计算技术集约化程度系数。</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14:m>
                  <m:oMath xmlns:m="http://schemas.openxmlformats.org/officeDocument/2006/math">
                    <m:r>
                      <a:rPr lang="zh-CN" altLang="en-US" sz="2400" i="1" dirty="0">
                        <a:latin typeface="Cambria Math" panose="02040503050406030204" pitchFamily="18" charset="0"/>
                        <a:ea typeface="华文楷体" panose="02010600040101010101" charset="-122"/>
                        <a:cs typeface="华文楷体" panose="02010600040101010101" charset="-122"/>
                      </a:rPr>
                      <m:t>技术</m:t>
                    </m:r>
                  </m:oMath>
                </a14:m>
                <a:r>
                  <a:rPr lang="zh-CN" altLang="en-US" sz="2400" dirty="0">
                    <a:latin typeface="华文楷体" panose="02010600040101010101" charset="-122"/>
                    <a:ea typeface="华文楷体" panose="02010600040101010101" charset="-122"/>
                    <a:cs typeface="华文楷体" panose="02010600040101010101" charset="-122"/>
                  </a:rPr>
                  <a:t>集约化程度系数</a:t>
                </a:r>
                <a:r>
                  <a:rPr lang="en-US" altLang="zh-CN" sz="2400" dirty="0">
                    <a:latin typeface="华文楷体" panose="02010600040101010101" charset="-122"/>
                    <a:ea typeface="华文楷体" panose="02010600040101010101" charset="-122"/>
                    <a:cs typeface="华文楷体" panose="02010600040101010101" charset="-122"/>
                  </a:rPr>
                  <a:t>=</a:t>
                </a:r>
                <a14:m>
                  <m:oMath xmlns:m="http://schemas.openxmlformats.org/officeDocument/2006/math">
                    <m:f>
                      <m:fPr>
                        <m:ctrlPr>
                          <a:rPr lang="en-US" altLang="zh-CN" sz="2400" i="1" smtClean="0">
                            <a:latin typeface="Cambria Math" panose="02040503050406030204" pitchFamily="18" charset="0"/>
                            <a:ea typeface="华文楷体" panose="02010600040101010101" charset="-122"/>
                          </a:rPr>
                        </m:ctrlPr>
                      </m:fPr>
                      <m:num>
                        <m:r>
                          <a:rPr lang="zh-CN" altLang="en-US" sz="2400" i="1">
                            <a:latin typeface="Cambria Math" panose="02040503050406030204" pitchFamily="18" charset="0"/>
                            <a:ea typeface="华文楷体" panose="02010600040101010101" charset="-122"/>
                          </a:rPr>
                          <m:t>技术</m:t>
                        </m:r>
                        <m:r>
                          <a:rPr lang="zh-CN" altLang="en-US" sz="2400" i="1" smtClean="0">
                            <a:latin typeface="Cambria Math" panose="02040503050406030204" pitchFamily="18" charset="0"/>
                            <a:ea typeface="华文楷体" panose="02010600040101010101" charset="-122"/>
                          </a:rPr>
                          <m:t>密集型</m:t>
                        </m:r>
                        <m:r>
                          <a:rPr lang="en-US" altLang="zh-CN" sz="2400" b="0" i="1" smtClean="0">
                            <a:latin typeface="Cambria Math" panose="02040503050406030204" pitchFamily="18" charset="0"/>
                            <a:ea typeface="华文楷体" panose="02010600040101010101" charset="-122"/>
                          </a:rPr>
                          <m:t>𝑉𝐴</m:t>
                        </m:r>
                        <m:r>
                          <a:rPr lang="en-US" altLang="zh-CN" sz="2400" b="0" i="1" smtClean="0">
                            <a:latin typeface="Cambria Math" panose="02040503050406030204" pitchFamily="18" charset="0"/>
                            <a:ea typeface="华文楷体" panose="02010600040101010101" charset="-122"/>
                          </a:rPr>
                          <m:t>+</m:t>
                        </m:r>
                        <m:r>
                          <a:rPr lang="en-US" altLang="zh-CN" sz="2400" b="0" i="1" smtClean="0">
                            <a:latin typeface="Cambria Math" panose="02040503050406030204" pitchFamily="18" charset="0"/>
                            <a:ea typeface="华文楷体" panose="02010600040101010101" charset="-122"/>
                          </a:rPr>
                          <m:t>𝑏</m:t>
                        </m:r>
                        <m:r>
                          <a:rPr lang="en-US" altLang="zh-CN" sz="2400" b="0" i="1" smtClean="0">
                            <a:latin typeface="Cambria Math" panose="02040503050406030204" pitchFamily="18" charset="0"/>
                            <a:ea typeface="Cambria Math" panose="02040503050406030204" pitchFamily="18" charset="0"/>
                          </a:rPr>
                          <m:t>×</m:t>
                        </m:r>
                        <m:r>
                          <a:rPr lang="zh-CN" altLang="en-US" sz="2400" i="1">
                            <a:latin typeface="Cambria Math" panose="02040503050406030204" pitchFamily="18" charset="0"/>
                            <a:ea typeface="Cambria Math" panose="02040503050406030204" pitchFamily="18" charset="0"/>
                          </a:rPr>
                          <m:t>资金</m:t>
                        </m:r>
                        <m:r>
                          <a:rPr lang="zh-CN" altLang="en-US" sz="2400" i="1" smtClean="0">
                            <a:latin typeface="Cambria Math" panose="02040503050406030204" pitchFamily="18" charset="0"/>
                            <a:ea typeface="Cambria Math" panose="02040503050406030204" pitchFamily="18" charset="0"/>
                          </a:rPr>
                          <m:t>密集型</m:t>
                        </m:r>
                        <m:r>
                          <a:rPr lang="en-US" altLang="zh-CN" sz="2400" b="0" i="1" smtClean="0">
                            <a:latin typeface="Cambria Math" panose="02040503050406030204" pitchFamily="18" charset="0"/>
                            <a:ea typeface="Cambria Math" panose="02040503050406030204" pitchFamily="18" charset="0"/>
                          </a:rPr>
                          <m:t>𝑉𝐴</m:t>
                        </m:r>
                      </m:num>
                      <m:den>
                        <m:r>
                          <a:rPr lang="zh-CN" altLang="en-US" sz="2400" i="1">
                            <a:latin typeface="Cambria Math" panose="02040503050406030204" pitchFamily="18" charset="0"/>
                            <a:ea typeface="华文楷体" panose="02010600040101010101" charset="-122"/>
                          </a:rPr>
                          <m:t>劳动密集型</m:t>
                        </m:r>
                        <m:r>
                          <a:rPr lang="en-US" altLang="zh-CN" sz="2400" b="0" i="1" smtClean="0">
                            <a:latin typeface="Cambria Math" panose="02040503050406030204" pitchFamily="18" charset="0"/>
                            <a:ea typeface="华文楷体" panose="02010600040101010101" charset="-122"/>
                          </a:rPr>
                          <m:t>𝑉𝐴</m:t>
                        </m:r>
                        <m:r>
                          <a:rPr lang="en-US" altLang="zh-CN" sz="2400" b="0" i="1" smtClean="0">
                            <a:latin typeface="Cambria Math" panose="02040503050406030204" pitchFamily="18" charset="0"/>
                            <a:ea typeface="华文楷体" panose="02010600040101010101" charset="-122"/>
                          </a:rPr>
                          <m:t>+(1−</m:t>
                        </m:r>
                        <m:r>
                          <a:rPr lang="en-US" altLang="zh-CN" sz="2400" b="0" i="1" smtClean="0">
                            <a:latin typeface="Cambria Math" panose="02040503050406030204" pitchFamily="18" charset="0"/>
                            <a:ea typeface="华文楷体" panose="02010600040101010101" charset="-122"/>
                          </a:rPr>
                          <m:t>𝑏</m:t>
                        </m:r>
                        <m:r>
                          <a:rPr lang="en-US" altLang="zh-CN" sz="2400" b="0" i="1" smtClean="0">
                            <a:latin typeface="Cambria Math" panose="02040503050406030204" pitchFamily="18" charset="0"/>
                            <a:ea typeface="华文楷体" panose="02010600040101010101" charset="-122"/>
                          </a:rPr>
                          <m:t>)×</m:t>
                        </m:r>
                        <m:r>
                          <a:rPr lang="en-US" altLang="zh-CN" sz="2400" b="0" i="1" smtClean="0">
                            <a:latin typeface="Cambria Math" panose="02040503050406030204" pitchFamily="18" charset="0"/>
                            <a:ea typeface="华文楷体" panose="02010600040101010101" charset="-122"/>
                          </a:rPr>
                          <m:t>资金密集型</m:t>
                        </m:r>
                        <m:r>
                          <a:rPr lang="en-US" altLang="zh-CN" sz="2400" b="0" i="1" smtClean="0">
                            <a:latin typeface="Cambria Math" panose="02040503050406030204" pitchFamily="18" charset="0"/>
                            <a:ea typeface="Cambria Math" panose="02040503050406030204" pitchFamily="18" charset="0"/>
                          </a:rPr>
                          <m:t>𝑉𝐴</m:t>
                        </m:r>
                      </m:den>
                    </m:f>
                  </m:oMath>
                </a14:m>
                <a:endParaRPr lang="en-US" altLang="zh-CN" sz="2400" dirty="0">
                  <a:latin typeface="华文楷体" panose="02010600040101010101" charset="-122"/>
                  <a:ea typeface="华文楷体" panose="02010600040101010101" charset="-122"/>
                  <a:cs typeface="华文楷体" panose="02010600040101010101" charset="-122"/>
                </a:endParaRPr>
              </a:p>
              <a:p>
                <a:pPr>
                  <a:lnSpc>
                    <a:spcPts val="4200"/>
                  </a:lnSpc>
                  <a:spcBef>
                    <a:spcPts val="0"/>
                  </a:spcBef>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了便于突出对比差异，在国民经济划分为劳动、资本、技术密集型产业的前提下，将资本密集型产业中技术水平高于平均技术程度的并入技术密集型，其余并入劳动密集型。技术集约化程度系数，实际是技术集约化程度较高的产业与技术集约化程度较低的产业增加值之比。该指标是正指标，取值越大，产业结构水平越高。</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1818" b="-35533"/>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10</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（二）产业结构高级化指标</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7</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.产业结构向量夹角加权法</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基本思路为将第一、二、三产业的产值比重视为三维空间中的向量。首先，设定三个顶点向量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𝑥</m:t>
                        </m:r>
                      </m:e>
                      <m:sub>
                        <m:r>
                          <a:rPr lang="en-US" altLang="zh-CN" sz="2400" b="0" i="1" smtClean="0">
                            <a:latin typeface="Cambria Math" panose="02040503050406030204" pitchFamily="18" charset="0"/>
                            <a:ea typeface="华文楷体" panose="02010600040101010101" charset="-122"/>
                          </a:rPr>
                          <m:t>𝑗</m:t>
                        </m:r>
                      </m:sub>
                    </m:sSub>
                  </m:oMath>
                </a14:m>
                <a:r>
                  <a:rPr lang="en-US" altLang="zh-CN" sz="2400" dirty="0">
                    <a:latin typeface="华文楷体" panose="02010600040101010101" charset="-122"/>
                    <a:ea typeface="华文楷体" panose="02010600040101010101" charset="-122"/>
                    <a:cs typeface="华文楷体" panose="02010600040101010101" charset="-122"/>
                  </a:rPr>
                  <a:t>  (j=1,2,3) </a:t>
                </a:r>
                <a:r>
                  <a:rPr lang="zh-CN" altLang="en-US" sz="2400" dirty="0">
                    <a:latin typeface="华文楷体" panose="02010600040101010101" charset="-122"/>
                    <a:ea typeface="华文楷体" panose="02010600040101010101" charset="-122"/>
                    <a:cs typeface="华文楷体" panose="02010600040101010101" charset="-122"/>
                  </a:rPr>
                  <a:t>代表三种极端情况，即经济完全由某一产业构成。然后，通过计算实际产业增加值比重的向量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𝑥</m:t>
                        </m:r>
                      </m:e>
                      <m:sub>
                        <m:r>
                          <a:rPr lang="en-US" altLang="zh-CN" sz="2400" b="0" i="1" smtClean="0">
                            <a:latin typeface="Cambria Math" panose="02040503050406030204" pitchFamily="18" charset="0"/>
                            <a:ea typeface="华文楷体" panose="02010600040101010101" charset="-122"/>
                          </a:rPr>
                          <m:t>0</m:t>
                        </m:r>
                      </m:sub>
                    </m:sSub>
                    <m:r>
                      <a:rPr lang="en-US" altLang="zh-CN" sz="2400" b="0" i="1" smtClean="0">
                        <a:latin typeface="Cambria Math" panose="02040503050406030204" pitchFamily="18" charset="0"/>
                        <a:ea typeface="华文楷体" panose="02010600040101010101" charset="-122"/>
                      </a:rPr>
                      <m:t>=</m:t>
                    </m:r>
                    <m:d>
                      <m:dPr>
                        <m:ctrlPr>
                          <a:rPr lang="en-US" altLang="zh-CN" sz="2400" b="0" i="1" smtClean="0">
                            <a:latin typeface="Cambria Math" panose="02040503050406030204" pitchFamily="18" charset="0"/>
                            <a:ea typeface="华文楷体" panose="02010600040101010101" charset="-122"/>
                          </a:rPr>
                        </m:ctrlPr>
                      </m:dPr>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𝑥</m:t>
                            </m:r>
                          </m:e>
                          <m:sub>
                            <m:r>
                              <a:rPr lang="en-US" altLang="zh-CN" sz="2400" b="0" i="1" smtClean="0">
                                <a:latin typeface="Cambria Math" panose="02040503050406030204" pitchFamily="18" charset="0"/>
                                <a:ea typeface="华文楷体" panose="02010600040101010101" charset="-122"/>
                              </a:rPr>
                              <m:t>1,0</m:t>
                            </m:r>
                          </m:sub>
                        </m:sSub>
                        <m:r>
                          <a:rPr lang="en-US" altLang="zh-CN" sz="2400" b="0" i="1" smtClean="0">
                            <a:latin typeface="Cambria Math" panose="02040503050406030204" pitchFamily="18" charset="0"/>
                            <a:ea typeface="华文楷体" panose="02010600040101010101" charset="-122"/>
                          </a:rPr>
                          <m:t>,</m:t>
                        </m:r>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𝑥</m:t>
                            </m:r>
                          </m:e>
                          <m:sub>
                            <m:r>
                              <a:rPr lang="en-US" altLang="zh-CN" sz="2400" b="0" i="1" smtClean="0">
                                <a:latin typeface="Cambria Math" panose="02040503050406030204" pitchFamily="18" charset="0"/>
                                <a:ea typeface="华文楷体" panose="02010600040101010101" charset="-122"/>
                              </a:rPr>
                              <m:t>2,0</m:t>
                            </m:r>
                          </m:sub>
                        </m:sSub>
                        <m:r>
                          <a:rPr lang="en-US" altLang="zh-CN" sz="2400" b="0" i="1" smtClean="0">
                            <a:latin typeface="Cambria Math" panose="02040503050406030204" pitchFamily="18" charset="0"/>
                            <a:ea typeface="华文楷体" panose="02010600040101010101" charset="-122"/>
                          </a:rPr>
                          <m:t>,</m:t>
                        </m:r>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𝑥</m:t>
                            </m:r>
                          </m:e>
                          <m:sub>
                            <m:r>
                              <a:rPr lang="en-US" altLang="zh-CN" sz="2400" b="0" i="1" smtClean="0">
                                <a:latin typeface="Cambria Math" panose="02040503050406030204" pitchFamily="18" charset="0"/>
                                <a:ea typeface="华文楷体" panose="02010600040101010101" charset="-122"/>
                              </a:rPr>
                              <m:t>3,0</m:t>
                            </m:r>
                          </m:sub>
                        </m:sSub>
                      </m:e>
                    </m:d>
                  </m:oMath>
                </a14:m>
                <a:r>
                  <a:rPr lang="zh-CN" altLang="en-US" sz="2400" dirty="0">
                    <a:latin typeface="华文楷体" panose="02010600040101010101" charset="-122"/>
                    <a:ea typeface="华文楷体" panose="02010600040101010101" charset="-122"/>
                    <a:cs typeface="华文楷体" panose="02010600040101010101" charset="-122"/>
                  </a:rPr>
                  <a:t>与这三个顶点向量之间的夹角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zh-CN" altLang="en-US" sz="2400" i="1" smtClean="0">
                            <a:latin typeface="Cambria Math" panose="02040503050406030204" pitchFamily="18" charset="0"/>
                            <a:ea typeface="华文楷体" panose="02010600040101010101" charset="-122"/>
                          </a:rPr>
                          <m:t>𝜃</m:t>
                        </m:r>
                      </m:e>
                      <m:sub>
                        <m:r>
                          <a:rPr lang="en-US" altLang="zh-CN" sz="2400" b="0" i="1" smtClean="0">
                            <a:latin typeface="Cambria Math" panose="02040503050406030204" pitchFamily="18" charset="0"/>
                            <a:ea typeface="华文楷体" panose="02010600040101010101" charset="-122"/>
                          </a:rPr>
                          <m:t>𝑗</m:t>
                        </m:r>
                      </m:sub>
                    </m:sSub>
                  </m:oMath>
                </a14:m>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，来反映实际产业结构与理想极端情况的差异。这个夹角可由以下公式计算：</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最后，通过对这三个夹角设定权重并求和，得到一个综合指数 </a:t>
                </a:r>
                <a:r>
                  <a:rPr lang="en-US" altLang="zh-CN" sz="2400" dirty="0">
                    <a:latin typeface="华文楷体" panose="02010600040101010101" charset="-122"/>
                    <a:ea typeface="华文楷体" panose="02010600040101010101" charset="-122"/>
                    <a:cs typeface="华文楷体" panose="02010600040101010101" charset="-122"/>
                  </a:rPr>
                  <a:t>W</a:t>
                </a:r>
                <a:r>
                  <a:rPr lang="zh-CN" altLang="en-US" sz="2400" dirty="0">
                    <a:latin typeface="华文楷体" panose="02010600040101010101" charset="-122"/>
                    <a:ea typeface="华文楷体" panose="02010600040101010101" charset="-122"/>
                    <a:cs typeface="华文楷体" panose="02010600040101010101" charset="-122"/>
                  </a:rPr>
                  <a:t>，用以衡量产业结构的高级化程度。</a:t>
                </a:r>
                <a:r>
                  <a:rPr lang="en-US" altLang="zh-CN" sz="2400" dirty="0">
                    <a:latin typeface="华文楷体" panose="02010600040101010101" charset="-122"/>
                    <a:ea typeface="华文楷体" panose="02010600040101010101" charset="-122"/>
                    <a:cs typeface="华文楷体" panose="02010600040101010101" charset="-122"/>
                  </a:rPr>
                  <a:t>W </a:t>
                </a:r>
                <a:r>
                  <a:rPr lang="zh-CN" altLang="en-US" sz="2400" dirty="0">
                    <a:latin typeface="华文楷体" panose="02010600040101010101" charset="-122"/>
                    <a:ea typeface="华文楷体" panose="02010600040101010101" charset="-122"/>
                    <a:cs typeface="华文楷体" panose="02010600040101010101" charset="-122"/>
                  </a:rPr>
                  <a:t>值越大，表明产业结构的高级化程度越高，其计算公式为：</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ts val="4200"/>
                  </a:lnSpc>
                  <a:spcBef>
                    <a:spcPts val="0"/>
                  </a:spcBef>
                  <a:buNone/>
                </a:pPr>
                <a:r>
                  <a:rPr lang="en-US" altLang="zh-CN" sz="2400" dirty="0">
                    <a:latin typeface="华文楷体" panose="02010600040101010101" charset="-122"/>
                    <a:ea typeface="华文楷体" panose="02010600040101010101" charset="-122"/>
                    <a:cs typeface="华文楷体" panose="02010600040101010101" charset="-122"/>
                  </a:rPr>
                  <a:t>	       c</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35533"/>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11</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（二）产业结构高级化指标</a:t>
            </a:r>
          </a:p>
        </p:txBody>
      </p:sp>
      <p:pic>
        <p:nvPicPr>
          <p:cNvPr id="9" name="图片 8"/>
          <p:cNvPicPr>
            <a:picLocks noChangeAspect="1"/>
          </p:cNvPicPr>
          <p:nvPr/>
        </p:nvPicPr>
        <p:blipFill>
          <a:blip r:embed="rId3"/>
          <a:stretch>
            <a:fillRect/>
          </a:stretch>
        </p:blipFill>
        <p:spPr>
          <a:xfrm>
            <a:off x="3837201" y="3903345"/>
            <a:ext cx="4416160" cy="775577"/>
          </a:xfrm>
          <a:prstGeom prst="rect">
            <a:avLst/>
          </a:prstGeom>
        </p:spPr>
      </p:pic>
      <p:pic>
        <p:nvPicPr>
          <p:cNvPr id="11" name="图片 10" descr="黑色的钟表&#10;&#10;AI 生成的内容可能不正确。"/>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8200" y="5715265"/>
            <a:ext cx="3134162" cy="74305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1.</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Krugman</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产业结构差异系数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Krugman</a:t>
                </a:r>
                <a:r>
                  <a:rPr lang="zh-CN" altLang="en-US" sz="2400" dirty="0">
                    <a:latin typeface="华文楷体" panose="02010600040101010101" charset="-122"/>
                    <a:ea typeface="华文楷体" panose="02010600040101010101" charset="-122"/>
                    <a:cs typeface="华文楷体" panose="02010600040101010101" charset="-122"/>
                  </a:rPr>
                  <a:t>产业结构差异系数也称行业分工指数，反映某地区与其他地区产业结构差异。</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𝐾𝐼</m:t>
                    </m:r>
                    <m:r>
                      <a:rPr lang="en-US" altLang="zh-CN" sz="2400" b="0" i="1" smtClean="0">
                        <a:latin typeface="Cambria Math" panose="02040503050406030204" pitchFamily="18" charset="0"/>
                        <a:ea typeface="华文楷体" panose="02010600040101010101" charset="-122"/>
                        <a:cs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𝑛</m:t>
                        </m:r>
                      </m:sup>
                      <m:e>
                        <m:d>
                          <m:dPr>
                            <m:begChr m:val="|"/>
                            <m:endChr m:val="|"/>
                            <m:ctrlPr>
                              <a:rPr lang="en-US" altLang="zh-CN" sz="2400" b="0" i="1" smtClean="0">
                                <a:latin typeface="Cambria Math" panose="02040503050406030204" pitchFamily="18" charset="0"/>
                                <a:ea typeface="华文楷体" panose="02010600040101010101" charset="-122"/>
                              </a:rPr>
                            </m:ctrlPr>
                          </m:dPr>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r>
                              <a:rPr lang="en-US" altLang="zh-CN" sz="2400" b="0" i="1" smtClean="0">
                                <a:latin typeface="Cambria Math" panose="02040503050406030204" pitchFamily="18" charset="0"/>
                                <a:ea typeface="华文楷体" panose="02010600040101010101" charset="-122"/>
                              </a:rPr>
                              <m:t>−</m:t>
                            </m:r>
                            <m:sSubSup>
                              <m:sSubSupPr>
                                <m:ctrlPr>
                                  <a:rPr lang="en-US" altLang="zh-CN" sz="2400" b="0" i="1" smtClean="0">
                                    <a:latin typeface="Cambria Math" panose="02040503050406030204" pitchFamily="18" charset="0"/>
                                    <a:ea typeface="华文楷体" panose="02010600040101010101" charset="-122"/>
                                  </a:rPr>
                                </m:ctrlPr>
                              </m:sSubSup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up>
                                <m:r>
                                  <a:rPr lang="en-US" altLang="zh-CN" sz="2400" b="0" i="1" smtClean="0">
                                    <a:latin typeface="Cambria Math" panose="02040503050406030204" pitchFamily="18" charset="0"/>
                                    <a:ea typeface="华文楷体" panose="02010600040101010101" charset="-122"/>
                                  </a:rPr>
                                  <m:t>′</m:t>
                                </m:r>
                              </m:sup>
                            </m:sSubSup>
                          </m:e>
                        </m:d>
                      </m:e>
                    </m:nary>
                  </m:oMath>
                </a14:m>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其中，</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𝑠</m:t>
                        </m:r>
                      </m:e>
                      <m:sub>
                        <m:r>
                          <a:rPr lang="en-US" altLang="zh-CN" sz="2400" b="0" i="1" smtClean="0">
                            <a:latin typeface="Cambria Math" panose="02040503050406030204" pitchFamily="18" charset="0"/>
                            <a:ea typeface="华文楷体" panose="02010600040101010101" charset="-122"/>
                          </a:rPr>
                          <m:t>𝑖</m:t>
                        </m:r>
                      </m:sub>
                    </m:sSub>
                  </m:oMath>
                </a14:m>
                <a:r>
                  <a:rPr lang="zh-CN" altLang="en-US" sz="2400" dirty="0">
                    <a:latin typeface="华文楷体" panose="02010600040101010101" charset="-122"/>
                    <a:ea typeface="华文楷体" panose="02010600040101010101" charset="-122"/>
                    <a:cs typeface="华文楷体" panose="02010600040101010101" charset="-122"/>
                  </a:rPr>
                  <a:t>品为某地区</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𝑖</m:t>
                    </m:r>
                  </m:oMath>
                </a14:m>
                <a:r>
                  <a:rPr lang="zh-CN" altLang="en-US" sz="2400" dirty="0">
                    <a:latin typeface="华文楷体" panose="02010600040101010101" charset="-122"/>
                    <a:ea typeface="华文楷体" panose="02010600040101010101" charset="-122"/>
                    <a:cs typeface="华文楷体" panose="02010600040101010101" charset="-122"/>
                  </a:rPr>
                  <a:t>行业就业比重，</a:t>
                </a:r>
                <a14:m>
                  <m:oMath xmlns:m="http://schemas.openxmlformats.org/officeDocument/2006/math">
                    <m:sSup>
                      <m:sSupPr>
                        <m:ctrlPr>
                          <a:rPr lang="en-US" altLang="zh-CN" sz="2400" i="1" smtClean="0">
                            <a:latin typeface="Cambria Math" panose="02040503050406030204" pitchFamily="18" charset="0"/>
                            <a:ea typeface="华文楷体" panose="02010600040101010101" charset="-122"/>
                          </a:rPr>
                        </m:ctrlPr>
                      </m:sSupPr>
                      <m:e>
                        <m:r>
                          <a:rPr lang="en-US" altLang="zh-CN" sz="2400" b="0" i="1" smtClean="0">
                            <a:latin typeface="Cambria Math" panose="02040503050406030204" pitchFamily="18" charset="0"/>
                            <a:ea typeface="华文楷体" panose="02010600040101010101" charset="-122"/>
                          </a:rPr>
                          <m:t>𝑠</m:t>
                        </m:r>
                      </m:e>
                      <m:sup>
                        <m:r>
                          <a:rPr lang="en-US" altLang="zh-CN" sz="2400" b="0" i="1" smtClean="0">
                            <a:latin typeface="Cambria Math" panose="02040503050406030204" pitchFamily="18" charset="0"/>
                            <a:ea typeface="华文楷体" panose="02010600040101010101" charset="-122"/>
                          </a:rPr>
                          <m:t>′</m:t>
                        </m:r>
                      </m:sup>
                    </m:sSup>
                  </m:oMath>
                </a14:m>
                <a:r>
                  <a:rPr lang="zh-CN" altLang="en-US" sz="2400" dirty="0">
                    <a:latin typeface="华文楷体" panose="02010600040101010101" charset="-122"/>
                    <a:ea typeface="华文楷体" panose="02010600040101010101" charset="-122"/>
                    <a:cs typeface="华文楷体" panose="02010600040101010101" charset="-122"/>
                  </a:rPr>
                  <a:t>为其他地区</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𝑖</m:t>
                    </m:r>
                  </m:oMath>
                </a14:m>
                <a:r>
                  <a:rPr lang="zh-CN" altLang="en-US" sz="2400" dirty="0">
                    <a:latin typeface="华文楷体" panose="02010600040101010101" charset="-122"/>
                    <a:ea typeface="华文楷体" panose="02010600040101010101" charset="-122"/>
                    <a:cs typeface="华文楷体" panose="02010600040101010101" charset="-122"/>
                  </a:rPr>
                  <a:t>行业就业比重。经济处于均衡状态时，不同地区各行业劳动比重</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𝑠</m:t>
                        </m:r>
                      </m:e>
                      <m:sub>
                        <m:r>
                          <a:rPr lang="en-US" altLang="zh-CN" sz="2400" b="0" i="1" smtClean="0">
                            <a:latin typeface="Cambria Math" panose="02040503050406030204" pitchFamily="18" charset="0"/>
                            <a:ea typeface="华文楷体" panose="02010600040101010101" charset="-122"/>
                          </a:rPr>
                          <m:t>𝑖</m:t>
                        </m:r>
                      </m:sub>
                    </m:sSub>
                  </m:oMath>
                </a14:m>
                <a:r>
                  <a:rPr lang="zh-CN" altLang="en-US" sz="2400" dirty="0">
                    <a:latin typeface="华文楷体" panose="02010600040101010101" charset="-122"/>
                    <a:ea typeface="华文楷体" panose="02010600040101010101" charset="-122"/>
                    <a:cs typeface="华文楷体" panose="02010600040101010101" charset="-122"/>
                  </a:rPr>
                  <a:t>相等，</a:t>
                </a:r>
                <a:r>
                  <a:rPr lang="en-US" altLang="zh-CN" sz="2400" i="1" dirty="0">
                    <a:latin typeface="华文楷体" panose="02010600040101010101" charset="-122"/>
                    <a:ea typeface="华文楷体" panose="02010600040101010101" charset="-122"/>
                    <a:cs typeface="华文楷体" panose="02010600040101010101" charset="-122"/>
                  </a:rPr>
                  <a:t>KI</a:t>
                </a:r>
                <a:r>
                  <a:rPr lang="en-US" altLang="zh-CN" sz="2400" dirty="0">
                    <a:latin typeface="华文楷体" panose="02010600040101010101" charset="-122"/>
                    <a:ea typeface="华文楷体" panose="02010600040101010101" charset="-122"/>
                    <a:cs typeface="华文楷体" panose="02010600040101010101" charset="-122"/>
                  </a:rPr>
                  <a:t>=0</a:t>
                </a:r>
                <a:r>
                  <a:rPr lang="zh-CN" altLang="en-US" sz="2400" dirty="0">
                    <a:latin typeface="华文楷体" panose="02010600040101010101" charset="-122"/>
                    <a:ea typeface="华文楷体" panose="02010600040101010101" charset="-122"/>
                    <a:cs typeface="华文楷体" panose="02010600040101010101" charset="-122"/>
                  </a:rPr>
                  <a:t>；各地区分行业就业比重差异越大，</a:t>
                </a:r>
                <a:r>
                  <a:rPr lang="en-US" altLang="zh-CN" sz="2400" i="1" dirty="0">
                    <a:latin typeface="华文楷体" panose="02010600040101010101" charset="-122"/>
                    <a:ea typeface="华文楷体" panose="02010600040101010101" charset="-122"/>
                    <a:cs typeface="华文楷体" panose="02010600040101010101" charset="-122"/>
                  </a:rPr>
                  <a:t> KI</a:t>
                </a:r>
                <a:r>
                  <a:rPr lang="zh-CN" altLang="en-US" sz="2400" dirty="0">
                    <a:latin typeface="华文楷体" panose="02010600040101010101" charset="-122"/>
                    <a:ea typeface="华文楷体" panose="02010600040101010101" charset="-122"/>
                    <a:cs typeface="华文楷体" panose="02010600040101010101" charset="-122"/>
                  </a:rPr>
                  <a:t>越大。</a:t>
                </a:r>
                <a:r>
                  <a:rPr lang="en-US" altLang="zh-CN" sz="2400" i="1" dirty="0">
                    <a:latin typeface="华文楷体" panose="02010600040101010101" charset="-122"/>
                    <a:ea typeface="华文楷体" panose="02010600040101010101" charset="-122"/>
                    <a:cs typeface="华文楷体" panose="02010600040101010101" charset="-122"/>
                  </a:rPr>
                  <a:t>KI</a:t>
                </a:r>
                <a:r>
                  <a:rPr lang="zh-CN" altLang="en-US" sz="2400" dirty="0">
                    <a:latin typeface="华文楷体" panose="02010600040101010101" charset="-122"/>
                    <a:ea typeface="华文楷体" panose="02010600040101010101" charset="-122"/>
                    <a:cs typeface="华文楷体" panose="02010600040101010101" charset="-122"/>
                  </a:rPr>
                  <a:t>取值范围为</a:t>
                </a:r>
                <a:r>
                  <a:rPr lang="en-US" altLang="zh-CN" sz="2400" dirty="0">
                    <a:latin typeface="华文楷体" panose="02010600040101010101" charset="-122"/>
                    <a:ea typeface="华文楷体" panose="02010600040101010101" charset="-122"/>
                    <a:cs typeface="华文楷体" panose="02010600040101010101" charset="-122"/>
                  </a:rPr>
                  <a:t>[0,2]</a:t>
                </a:r>
                <a:r>
                  <a:rPr lang="zh-CN" altLang="en-US" sz="2400" dirty="0">
                    <a:latin typeface="华文楷体" panose="02010600040101010101" charset="-122"/>
                    <a:ea typeface="华文楷体" panose="02010600040101010101" charset="-122"/>
                    <a:cs typeface="华文楷体" panose="02010600040101010101" charset="-122"/>
                  </a:rPr>
                  <a:t>，是产业结构合理化的逆指标，</a:t>
                </a:r>
                <a:r>
                  <a:rPr lang="en-US" altLang="zh-CN" sz="2400" i="1" dirty="0">
                    <a:latin typeface="华文楷体" panose="02010600040101010101" charset="-122"/>
                    <a:ea typeface="华文楷体" panose="02010600040101010101" charset="-122"/>
                    <a:cs typeface="华文楷体" panose="02010600040101010101" charset="-122"/>
                  </a:rPr>
                  <a:t>KI</a:t>
                </a:r>
                <a:r>
                  <a:rPr lang="zh-CN" altLang="en-US" sz="2400" dirty="0">
                    <a:latin typeface="华文楷体" panose="02010600040101010101" charset="-122"/>
                    <a:ea typeface="华文楷体" panose="02010600040101010101" charset="-122"/>
                    <a:cs typeface="华文楷体" panose="02010600040101010101" charset="-122"/>
                  </a:rPr>
                  <a:t>取值越小，产业结构越合理。</a:t>
                </a: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但忽视资源禀赋差异，假定均衡状态各行业劳动比重全相等过于苛刻，削弱了该方法的实际分析价值。</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16289"/>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（三）产业结构合理化指标</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.泰尔指数及其改进</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泰尔指数也称泰尔熵，广泛用于收入差距问题研究，后被引入产业结构合理性测度。</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14:m>
                  <m:oMath xmlns:m="http://schemas.openxmlformats.org/officeDocument/2006/math">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𝑇</m:t>
                        </m:r>
                      </m:e>
                      <m:sub>
                        <m:r>
                          <a:rPr lang="en-US" altLang="zh-CN" sz="2400" b="0" i="1" smtClean="0">
                            <a:latin typeface="Cambria Math" panose="02040503050406030204" pitchFamily="18" charset="0"/>
                            <a:ea typeface="华文楷体" panose="02010600040101010101" charset="-122"/>
                          </a:rPr>
                          <m:t>𝑘</m:t>
                        </m:r>
                      </m:sub>
                    </m:sSub>
                    <m:r>
                      <a:rPr lang="en-US" altLang="zh-CN" sz="2400" b="0" i="1" smtClean="0">
                        <a:latin typeface="Cambria Math" panose="02040503050406030204" pitchFamily="18" charset="0"/>
                        <a:ea typeface="华文楷体" panose="02010600040101010101" charset="-122"/>
                        <a:cs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𝑛</m:t>
                        </m:r>
                      </m:sup>
                      <m:e>
                        <m:d>
                          <m:dPr>
                            <m:ctrlPr>
                              <a:rPr lang="en-US" altLang="zh-CN" sz="2400" b="0" i="1" smtClean="0">
                                <a:latin typeface="Cambria Math" panose="02040503050406030204" pitchFamily="18" charset="0"/>
                                <a:ea typeface="华文楷体" panose="02010600040101010101" charset="-122"/>
                              </a:rPr>
                            </m:ctrlPr>
                          </m:dPr>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𝑘</m:t>
                                </m:r>
                                <m:r>
                                  <a:rPr lang="en-US" altLang="zh-CN" sz="2400" b="0" i="1" smtClean="0">
                                    <a:latin typeface="Cambria Math" panose="02040503050406030204" pitchFamily="18" charset="0"/>
                                    <a:ea typeface="华文楷体" panose="02010600040101010101" charset="-122"/>
                                  </a:rPr>
                                  <m:t>,</m:t>
                                </m:r>
                                <m:r>
                                  <a:rPr lang="en-US" altLang="zh-CN" sz="2400" b="0" i="1" smtClean="0">
                                    <a:latin typeface="Cambria Math" panose="02040503050406030204" pitchFamily="18" charset="0"/>
                                    <a:ea typeface="华文楷体" panose="02010600040101010101" charset="-122"/>
                                  </a:rPr>
                                  <m:t>𝑖</m:t>
                                </m:r>
                              </m:sub>
                            </m:sSub>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𝑙𝑛</m:t>
                            </m:r>
                            <m:d>
                              <m:dPr>
                                <m:ctrlPr>
                                  <a:rPr lang="en-US" altLang="zh-CN" sz="2400" b="0" i="1" smtClean="0">
                                    <a:latin typeface="Cambria Math" panose="02040503050406030204" pitchFamily="18" charset="0"/>
                                    <a:ea typeface="Cambria Math" panose="02040503050406030204" pitchFamily="18" charset="0"/>
                                  </a:rPr>
                                </m:ctrlPr>
                              </m:dPr>
                              <m:e>
                                <m:f>
                                  <m:fPr>
                                    <m:type m:val="skw"/>
                                    <m:ctrlPr>
                                      <a:rPr lang="en-US" altLang="zh-CN" sz="2400" b="0" i="1" smtClean="0">
                                        <a:latin typeface="Cambria Math" panose="02040503050406030204" pitchFamily="18" charset="0"/>
                                        <a:ea typeface="Cambria Math" panose="02040503050406030204" pitchFamily="18" charset="0"/>
                                      </a:rPr>
                                    </m:ctrlPr>
                                  </m:fPr>
                                  <m:num>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𝑆</m:t>
                                        </m:r>
                                      </m:e>
                                      <m:sub>
                                        <m:r>
                                          <a:rPr lang="en-US" altLang="zh-CN" sz="2400" b="0" i="1" smtClean="0">
                                            <a:latin typeface="Cambria Math" panose="02040503050406030204" pitchFamily="18" charset="0"/>
                                            <a:ea typeface="Cambria Math" panose="02040503050406030204" pitchFamily="18" charset="0"/>
                                          </a:rPr>
                                          <m:t>𝑘</m:t>
                                        </m:r>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𝑗</m:t>
                                        </m:r>
                                      </m:sub>
                                    </m:sSub>
                                  </m:num>
                                  <m:den>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𝑆</m:t>
                                        </m:r>
                                      </m:e>
                                      <m:sub>
                                        <m:r>
                                          <a:rPr lang="en-US" altLang="zh-CN" sz="2400" b="0" i="1" smtClean="0">
                                            <a:latin typeface="Cambria Math" panose="02040503050406030204" pitchFamily="18" charset="0"/>
                                            <a:ea typeface="Cambria Math" panose="02040503050406030204" pitchFamily="18" charset="0"/>
                                          </a:rPr>
                                          <m:t>𝑖</m:t>
                                        </m:r>
                                      </m:sub>
                                    </m:sSub>
                                  </m:den>
                                </m:f>
                              </m:e>
                            </m:d>
                          </m:e>
                        </m:d>
                      </m:e>
                    </m:nary>
                  </m:oMath>
                </a14:m>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其中，</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𝑠</m:t>
                        </m:r>
                      </m:e>
                      <m:sub>
                        <m:r>
                          <a:rPr lang="en-US" altLang="zh-CN" sz="2400" b="0" i="1" smtClean="0">
                            <a:latin typeface="Cambria Math" panose="02040503050406030204" pitchFamily="18" charset="0"/>
                            <a:ea typeface="华文楷体" panose="02010600040101010101" charset="-122"/>
                          </a:rPr>
                          <m:t>𝑘</m:t>
                        </m:r>
                        <m:r>
                          <a:rPr lang="en-US" altLang="zh-CN" sz="2400" b="0" i="1" smtClean="0">
                            <a:latin typeface="Cambria Math" panose="02040503050406030204" pitchFamily="18" charset="0"/>
                            <a:ea typeface="华文楷体" panose="02010600040101010101" charset="-122"/>
                          </a:rPr>
                          <m:t>,</m:t>
                        </m:r>
                        <m:r>
                          <a:rPr lang="en-US" altLang="zh-CN" sz="2400" b="0" i="1" smtClean="0">
                            <a:latin typeface="Cambria Math" panose="02040503050406030204" pitchFamily="18" charset="0"/>
                            <a:ea typeface="华文楷体" panose="02010600040101010101" charset="-122"/>
                          </a:rPr>
                          <m:t>𝑗</m:t>
                        </m:r>
                      </m:sub>
                    </m:sSub>
                  </m:oMath>
                </a14:m>
                <a:r>
                  <a:rPr lang="zh-CN" altLang="en-US" sz="2400" dirty="0">
                    <a:latin typeface="华文楷体" panose="02010600040101010101" charset="-122"/>
                    <a:ea typeface="华文楷体" panose="02010600040101010101" charset="-122"/>
                    <a:cs typeface="华文楷体" panose="02010600040101010101" charset="-122"/>
                  </a:rPr>
                  <a:t>为</a:t>
                </a:r>
                <a:r>
                  <a:rPr lang="en-US" altLang="zh-CN" sz="2400" i="1"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地区</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𝑖</m:t>
                    </m:r>
                    <m:r>
                      <a:rPr lang="zh-CN" altLang="en-US" sz="2400" i="1">
                        <a:latin typeface="Cambria Math" panose="02040503050406030204" pitchFamily="18" charset="0"/>
                        <a:ea typeface="华文楷体" panose="02010600040101010101" charset="-122"/>
                        <a:cs typeface="华文楷体" panose="02010600040101010101" charset="-122"/>
                      </a:rPr>
                      <m:t>产</m:t>
                    </m:r>
                  </m:oMath>
                </a14:m>
                <a:r>
                  <a:rPr lang="zh-CN" altLang="en-US" sz="2400" dirty="0">
                    <a:latin typeface="华文楷体" panose="02010600040101010101" charset="-122"/>
                    <a:ea typeface="华文楷体" panose="02010600040101010101" charset="-122"/>
                    <a:cs typeface="华文楷体" panose="02010600040101010101" charset="-122"/>
                  </a:rPr>
                  <a:t>业就业比重，</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𝑠</m:t>
                        </m:r>
                      </m:e>
                      <m:sub>
                        <m:r>
                          <a:rPr lang="en-US" altLang="zh-CN" sz="2400" b="0" i="1" smtClean="0">
                            <a:latin typeface="Cambria Math" panose="02040503050406030204" pitchFamily="18" charset="0"/>
                            <a:ea typeface="华文楷体" panose="02010600040101010101" charset="-122"/>
                          </a:rPr>
                          <m:t>𝑖</m:t>
                        </m:r>
                      </m:sub>
                    </m:sSub>
                  </m:oMath>
                </a14:m>
                <a:r>
                  <a:rPr lang="zh-CN" altLang="en-US" sz="2400" dirty="0">
                    <a:latin typeface="华文楷体" panose="02010600040101010101" charset="-122"/>
                    <a:ea typeface="华文楷体" panose="02010600040101010101" charset="-122"/>
                    <a:cs typeface="华文楷体" panose="02010600040101010101" charset="-122"/>
                  </a:rPr>
                  <a:t>为全国</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𝑖</m:t>
                    </m:r>
                  </m:oMath>
                </a14:m>
                <a:r>
                  <a:rPr lang="zh-CN" altLang="en-US" sz="2400" dirty="0">
                    <a:latin typeface="华文楷体" panose="02010600040101010101" charset="-122"/>
                    <a:ea typeface="华文楷体" panose="02010600040101010101" charset="-122"/>
                    <a:cs typeface="华文楷体" panose="02010600040101010101" charset="-122"/>
                  </a:rPr>
                  <a:t>产业就业比重。</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𝑇</m:t>
                        </m:r>
                      </m:e>
                      <m:sub>
                        <m:r>
                          <a:rPr lang="en-US" altLang="zh-CN" sz="2400" b="0" i="1" smtClean="0">
                            <a:latin typeface="Cambria Math" panose="02040503050406030204" pitchFamily="18" charset="0"/>
                            <a:ea typeface="华文楷体" panose="02010600040101010101" charset="-122"/>
                          </a:rPr>
                          <m:t>𝑘</m:t>
                        </m:r>
                      </m:sub>
                    </m:sSub>
                  </m:oMath>
                </a14:m>
                <a:r>
                  <a:rPr lang="zh-CN" altLang="en-US" sz="2400" dirty="0">
                    <a:latin typeface="华文楷体" panose="02010600040101010101" charset="-122"/>
                    <a:ea typeface="华文楷体" panose="02010600040101010101" charset="-122"/>
                    <a:cs typeface="华文楷体" panose="02010600040101010101" charset="-122"/>
                  </a:rPr>
                  <a:t>本质为相对熵，其相较于</a:t>
                </a:r>
                <a:r>
                  <a:rPr lang="en-US" altLang="zh-CN" sz="2400" dirty="0">
                    <a:latin typeface="华文楷体" panose="02010600040101010101" charset="-122"/>
                    <a:ea typeface="华文楷体" panose="02010600040101010101" charset="-122"/>
                    <a:cs typeface="华文楷体" panose="02010600040101010101" charset="-122"/>
                  </a:rPr>
                  <a:t>Krugman</a:t>
                </a:r>
                <a:r>
                  <a:rPr lang="zh-CN" altLang="en-US" sz="2400" dirty="0">
                    <a:latin typeface="华文楷体" panose="02010600040101010101" charset="-122"/>
                    <a:ea typeface="华文楷体" panose="02010600040101010101" charset="-122"/>
                    <a:cs typeface="华文楷体" panose="02010600040101010101" charset="-122"/>
                  </a:rPr>
                  <a:t>产业结构差异系数，既避免了绝对值相加的计算不变，又以各产业就业比重为权数克服简单相加的局限。但均衡状态的判断依旧沿袭</a:t>
                </a:r>
                <a:r>
                  <a:rPr lang="en-US" altLang="zh-CN" sz="2400" i="1" dirty="0">
                    <a:latin typeface="华文楷体" panose="02010600040101010101" charset="-122"/>
                    <a:ea typeface="华文楷体" panose="02010600040101010101" charset="-122"/>
                    <a:cs typeface="华文楷体" panose="02010600040101010101" charset="-122"/>
                  </a:rPr>
                  <a:t>KI</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即当</a:t>
                </a:r>
                <a:r>
                  <a:rPr lang="en-US" altLang="zh-CN" sz="2400"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地区与全国的各产业就业比重相等时，</a:t>
                </a:r>
                <a:r>
                  <a:rPr lang="en-US" altLang="zh-CN" sz="2400" dirty="0">
                    <a:ea typeface="华文楷体" panose="02010600040101010101" charset="-122"/>
                  </a:rPr>
                  <a:t> </a:t>
                </a:r>
                <a14:m>
                  <m:oMath xmlns:m="http://schemas.openxmlformats.org/officeDocument/2006/math">
                    <m:sSub>
                      <m:sSubPr>
                        <m:ctrlPr>
                          <a:rPr lang="en-US" altLang="zh-CN" sz="2400" i="1">
                            <a:latin typeface="Cambria Math" panose="02040503050406030204" pitchFamily="18" charset="0"/>
                            <a:ea typeface="华文楷体" panose="02010600040101010101" charset="-122"/>
                          </a:rPr>
                        </m:ctrlPr>
                      </m:sSubPr>
                      <m:e>
                        <m:r>
                          <a:rPr lang="en-US" altLang="zh-CN" sz="2400" i="1">
                            <a:latin typeface="Cambria Math" panose="02040503050406030204" pitchFamily="18" charset="0"/>
                            <a:ea typeface="华文楷体" panose="02010600040101010101" charset="-122"/>
                          </a:rPr>
                          <m:t>𝑇</m:t>
                        </m:r>
                      </m:e>
                      <m:sub>
                        <m:r>
                          <a:rPr lang="en-US" altLang="zh-CN" sz="2400" i="1">
                            <a:latin typeface="Cambria Math" panose="02040503050406030204" pitchFamily="18" charset="0"/>
                            <a:ea typeface="华文楷体" panose="02010600040101010101" charset="-122"/>
                          </a:rPr>
                          <m:t>𝑘</m:t>
                        </m:r>
                      </m:sub>
                    </m:sSub>
                  </m:oMath>
                </a14:m>
                <a:r>
                  <a:rPr lang="zh-CN" altLang="en-US" sz="2400" dirty="0">
                    <a:latin typeface="华文楷体" panose="02010600040101010101" charset="-122"/>
                    <a:ea typeface="华文楷体" panose="02010600040101010101" charset="-122"/>
                    <a:cs typeface="华文楷体" panose="02010600040101010101" charset="-122"/>
                  </a:rPr>
                  <a:t>等于</a:t>
                </a:r>
                <a:r>
                  <a:rPr lang="en-US" altLang="zh-CN" sz="2400" dirty="0">
                    <a:latin typeface="华文楷体" panose="02010600040101010101" charset="-122"/>
                    <a:ea typeface="华文楷体" panose="02010600040101010101" charset="-122"/>
                    <a:cs typeface="华文楷体" panose="02010600040101010101" charset="-122"/>
                  </a:rPr>
                  <a:t>0</a:t>
                </a:r>
                <a:r>
                  <a:rPr lang="zh-CN" altLang="en-US" sz="2400" dirty="0">
                    <a:latin typeface="华文楷体" panose="02010600040101010101" charset="-122"/>
                    <a:ea typeface="华文楷体" panose="02010600040101010101" charset="-122"/>
                    <a:cs typeface="华文楷体" panose="02010600040101010101" charset="-122"/>
                  </a:rPr>
                  <a:t>，达到产业结构最合理的均衡状态。</a:t>
                </a: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1478"/>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13</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（三）产业结构合理化指标</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.泰尔指数及其改进</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干春晖等（</a:t>
                </a:r>
                <a:r>
                  <a:rPr lang="en-US" altLang="zh-CN" sz="2400" dirty="0">
                    <a:latin typeface="华文楷体" panose="02010600040101010101" charset="-122"/>
                    <a:ea typeface="华文楷体" panose="02010600040101010101" charset="-122"/>
                    <a:cs typeface="华文楷体" panose="02010600040101010101" charset="-122"/>
                  </a:rPr>
                  <a:t>2011</a:t>
                </a:r>
                <a:r>
                  <a:rPr lang="zh-CN" altLang="en-US" sz="2400" dirty="0">
                    <a:latin typeface="华文楷体" panose="02010600040101010101" charset="-122"/>
                    <a:ea typeface="华文楷体" panose="02010600040101010101" charset="-122"/>
                    <a:cs typeface="华文楷体" panose="02010600040101010101" charset="-122"/>
                  </a:rPr>
                  <a:t>）将结构偏离度判断均衡状态的标准引入泰尔指数。</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14:m>
                  <m:oMath xmlns:m="http://schemas.openxmlformats.org/officeDocument/2006/math">
                    <m:r>
                      <a:rPr lang="en-US" altLang="zh-CN" sz="2400" b="0" i="1" smtClean="0">
                        <a:latin typeface="Cambria Math" panose="02040503050406030204" pitchFamily="18" charset="0"/>
                        <a:ea typeface="华文楷体" panose="02010600040101010101" charset="-122"/>
                      </a:rPr>
                      <m:t>𝑇</m:t>
                    </m:r>
                    <m:r>
                      <a:rPr lang="en-US" altLang="zh-CN" sz="2400" b="0" i="1" smtClean="0">
                        <a:latin typeface="Cambria Math" panose="02040503050406030204" pitchFamily="18" charset="0"/>
                        <a:ea typeface="华文楷体" panose="02010600040101010101" charset="-122"/>
                        <a:cs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𝑛</m:t>
                        </m:r>
                      </m:sup>
                      <m:e>
                        <m:d>
                          <m:dPr>
                            <m:ctrlPr>
                              <a:rPr lang="en-US" altLang="zh-CN" sz="2400" b="0" i="1" smtClean="0">
                                <a:latin typeface="Cambria Math" panose="02040503050406030204" pitchFamily="18" charset="0"/>
                                <a:ea typeface="华文楷体" panose="02010600040101010101" charset="-122"/>
                              </a:rPr>
                            </m:ctrlPr>
                          </m:dPr>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𝑦</m:t>
                                </m:r>
                              </m:e>
                              <m:sub>
                                <m:r>
                                  <a:rPr lang="en-US" altLang="zh-CN" sz="2400" b="0" i="1" smtClean="0">
                                    <a:latin typeface="Cambria Math" panose="02040503050406030204" pitchFamily="18" charset="0"/>
                                    <a:ea typeface="华文楷体" panose="02010600040101010101" charset="-122"/>
                                  </a:rPr>
                                  <m:t>𝑖</m:t>
                                </m:r>
                              </m:sub>
                            </m:sSub>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𝑙𝑛</m:t>
                            </m:r>
                            <m:d>
                              <m:dPr>
                                <m:ctrlPr>
                                  <a:rPr lang="en-US" altLang="zh-CN" sz="2400" b="0" i="1" smtClean="0">
                                    <a:latin typeface="Cambria Math" panose="02040503050406030204" pitchFamily="18" charset="0"/>
                                    <a:ea typeface="Cambria Math" panose="02040503050406030204" pitchFamily="18" charset="0"/>
                                  </a:rPr>
                                </m:ctrlPr>
                              </m:dPr>
                              <m:e>
                                <m:f>
                                  <m:fPr>
                                    <m:type m:val="skw"/>
                                    <m:ctrlPr>
                                      <a:rPr lang="en-US" altLang="zh-CN" sz="2400" b="0" i="1" smtClean="0">
                                        <a:latin typeface="Cambria Math" panose="02040503050406030204" pitchFamily="18" charset="0"/>
                                        <a:ea typeface="Cambria Math" panose="02040503050406030204" pitchFamily="18" charset="0"/>
                                      </a:rPr>
                                    </m:ctrlPr>
                                  </m:fPr>
                                  <m:num>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𝑦</m:t>
                                        </m:r>
                                      </m:e>
                                      <m:sub>
                                        <m:r>
                                          <a:rPr lang="en-US" altLang="zh-CN" sz="2400" b="0" i="1" smtClean="0">
                                            <a:latin typeface="Cambria Math" panose="02040503050406030204" pitchFamily="18" charset="0"/>
                                            <a:ea typeface="Cambria Math" panose="02040503050406030204" pitchFamily="18" charset="0"/>
                                          </a:rPr>
                                          <m:t>𝑖</m:t>
                                        </m:r>
                                      </m:sub>
                                    </m:sSub>
                                  </m:num>
                                  <m:den>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𝑆</m:t>
                                        </m:r>
                                      </m:e>
                                      <m:sub>
                                        <m:r>
                                          <a:rPr lang="en-US" altLang="zh-CN" sz="2400" b="0" i="1" smtClean="0">
                                            <a:latin typeface="Cambria Math" panose="02040503050406030204" pitchFamily="18" charset="0"/>
                                            <a:ea typeface="Cambria Math" panose="02040503050406030204" pitchFamily="18" charset="0"/>
                                          </a:rPr>
                                          <m:t>𝑖</m:t>
                                        </m:r>
                                      </m:sub>
                                    </m:sSub>
                                  </m:den>
                                </m:f>
                              </m:e>
                            </m:d>
                          </m:e>
                        </m:d>
                      </m:e>
                    </m:nary>
                  </m:oMath>
                </a14:m>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其保留了相对熵的形式，但改用劳动生产率相等作为均衡标准，权数由就业比重改为产值比重。</a:t>
                </a:r>
                <a14:m>
                  <m:oMath xmlns:m="http://schemas.openxmlformats.org/officeDocument/2006/math">
                    <m:r>
                      <a:rPr lang="zh-CN" altLang="en-US" sz="2400" i="1" smtClean="0">
                        <a:latin typeface="Cambria Math" panose="02040503050406030204" pitchFamily="18" charset="0"/>
                        <a:ea typeface="华文楷体" panose="02010600040101010101" charset="-122"/>
                      </a:rPr>
                      <m:t>当</m:t>
                    </m:r>
                  </m:oMath>
                </a14:m>
                <a:r>
                  <a:rPr lang="zh-CN" altLang="en-US" sz="2400" dirty="0">
                    <a:latin typeface="华文楷体" panose="02010600040101010101" charset="-122"/>
                    <a:ea typeface="华文楷体" panose="02010600040101010101" charset="-122"/>
                    <a:cs typeface="华文楷体" panose="02010600040101010101" charset="-122"/>
                  </a:rPr>
                  <a:t>各产业劳动生产率均相等时，</a:t>
                </a:r>
                <a14:m>
                  <m:oMath xmlns:m="http://schemas.openxmlformats.org/officeDocument/2006/math">
                    <m:r>
                      <a:rPr lang="en-US" altLang="zh-CN" sz="2400" b="0" i="1" smtClean="0">
                        <a:latin typeface="Cambria Math" panose="02040503050406030204" pitchFamily="18" charset="0"/>
                        <a:ea typeface="华文楷体" panose="02010600040101010101" charset="-122"/>
                      </a:rPr>
                      <m:t>𝑇</m:t>
                    </m:r>
                  </m:oMath>
                </a14:m>
                <a:r>
                  <a:rPr lang="zh-CN" altLang="en-US" sz="2400" dirty="0">
                    <a:latin typeface="华文楷体" panose="02010600040101010101" charset="-122"/>
                    <a:ea typeface="华文楷体" panose="02010600040101010101" charset="-122"/>
                    <a:cs typeface="华文楷体" panose="02010600040101010101" charset="-122"/>
                  </a:rPr>
                  <a:t>取值为</a:t>
                </a:r>
                <a:r>
                  <a:rPr lang="en-US" altLang="zh-CN" sz="2400" dirty="0">
                    <a:latin typeface="华文楷体" panose="02010600040101010101" charset="-122"/>
                    <a:ea typeface="华文楷体" panose="02010600040101010101" charset="-122"/>
                    <a:cs typeface="华文楷体" panose="02010600040101010101" charset="-122"/>
                  </a:rPr>
                  <a:t>0</a:t>
                </a:r>
                <a:r>
                  <a:rPr lang="zh-CN" altLang="en-US" sz="2400" dirty="0">
                    <a:latin typeface="华文楷体" panose="02010600040101010101" charset="-122"/>
                    <a:ea typeface="华文楷体" panose="02010600040101010101" charset="-122"/>
                    <a:cs typeface="华文楷体" panose="02010600040101010101" charset="-122"/>
                  </a:rPr>
                  <a:t>，此时产业结构最合理；取值离</a:t>
                </a:r>
                <a:r>
                  <a:rPr lang="en-US" altLang="zh-CN" sz="2400" dirty="0">
                    <a:latin typeface="华文楷体" panose="02010600040101010101" charset="-122"/>
                    <a:ea typeface="华文楷体" panose="02010600040101010101" charset="-122"/>
                    <a:cs typeface="华文楷体" panose="02010600040101010101" charset="-122"/>
                  </a:rPr>
                  <a:t>0</a:t>
                </a:r>
                <a:r>
                  <a:rPr lang="zh-CN" altLang="en-US" sz="2400" dirty="0">
                    <a:latin typeface="华文楷体" panose="02010600040101010101" charset="-122"/>
                    <a:ea typeface="华文楷体" panose="02010600040101010101" charset="-122"/>
                    <a:cs typeface="华文楷体" panose="02010600040101010101" charset="-122"/>
                  </a:rPr>
                  <a:t>越远，产业结构越不合理。</a:t>
                </a: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14</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（三）产业结构合理化指标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a:lnSpc>
                    <a:spcPts val="4200"/>
                  </a:lnSpc>
                  <a:spcBef>
                    <a:spcPts val="0"/>
                  </a:spcBef>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列昂惕夫逆矩阵是反映产业关联的基础，其由完全需求系数构成。完全需求系数</a:t>
                </a:r>
                <a14:m>
                  <m:oMath xmlns:m="http://schemas.openxmlformats.org/officeDocument/2006/math">
                    <m:acc>
                      <m:accPr>
                        <m:chr m:val="̅"/>
                        <m:ctrlPr>
                          <a:rPr lang="zh-CN" altLang="en-US" sz="2400" i="1" smtClean="0">
                            <a:latin typeface="Cambria Math" panose="02040503050406030204" pitchFamily="18" charset="0"/>
                            <a:ea typeface="华文楷体" panose="02010600040101010101" charset="-122"/>
                          </a:rPr>
                        </m:ctrlPr>
                      </m:accPr>
                      <m:e>
                        <m:sSub>
                          <m:sSubPr>
                            <m:ctrlPr>
                              <a:rPr lang="en-US" altLang="zh-CN" sz="240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𝑏</m:t>
                            </m:r>
                          </m:e>
                          <m:sub>
                            <m:r>
                              <a:rPr lang="en-US" altLang="zh-CN" sz="2400" b="0" i="1" smtClean="0">
                                <a:latin typeface="Cambria Math" panose="02040503050406030204" pitchFamily="18" charset="0"/>
                                <a:ea typeface="华文楷体" panose="02010600040101010101" charset="-122"/>
                              </a:rPr>
                              <m:t>𝑖𝑗</m:t>
                            </m:r>
                          </m:sub>
                        </m:sSub>
                      </m:e>
                    </m:acc>
                  </m:oMath>
                </a14:m>
                <a:r>
                  <a:rPr lang="zh-CN" altLang="en-US" sz="2400" dirty="0">
                    <a:latin typeface="华文楷体" panose="02010600040101010101" charset="-122"/>
                    <a:ea typeface="华文楷体" panose="02010600040101010101" charset="-122"/>
                    <a:cs typeface="华文楷体" panose="02010600040101010101" charset="-122"/>
                  </a:rPr>
                  <a:t>表明，为获得 </a:t>
                </a:r>
                <a:r>
                  <a:rPr lang="en-US" altLang="zh-CN" sz="2400" dirty="0">
                    <a:latin typeface="华文楷体" panose="02010600040101010101" charset="-122"/>
                    <a:ea typeface="华文楷体" panose="02010600040101010101" charset="-122"/>
                    <a:cs typeface="华文楷体" panose="02010600040101010101" charset="-122"/>
                  </a:rPr>
                  <a:t>1 </a:t>
                </a:r>
                <a:r>
                  <a:rPr lang="zh-CN" altLang="en-US" sz="2400" dirty="0">
                    <a:latin typeface="华文楷体" panose="02010600040101010101" charset="-122"/>
                    <a:ea typeface="华文楷体" panose="02010600040101010101" charset="-122"/>
                    <a:cs typeface="华文楷体" panose="02010600040101010101" charset="-122"/>
                  </a:rPr>
                  <a:t>单位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华文楷体" panose="02010600040101010101" charset="-122"/>
                      </a:rPr>
                      <m:t>𝑗</m:t>
                    </m:r>
                    <m:r>
                      <a:rPr lang="en-US" altLang="zh-CN" sz="2400" i="1" dirty="0" smtClean="0">
                        <a:latin typeface="Cambria Math" panose="02040503050406030204" pitchFamily="18" charset="0"/>
                        <a:ea typeface="华文楷体" panose="02010600040101010101" charset="-122"/>
                        <a:cs typeface="华文楷体" panose="02010600040101010101" charset="-122"/>
                      </a:rPr>
                      <m:t> </m:t>
                    </m:r>
                  </m:oMath>
                </a14:m>
                <a:r>
                  <a:rPr lang="zh-CN" altLang="en-US" sz="2400" dirty="0">
                    <a:latin typeface="华文楷体" panose="02010600040101010101" charset="-122"/>
                    <a:ea typeface="华文楷体" panose="02010600040101010101" charset="-122"/>
                    <a:cs typeface="华文楷体" panose="02010600040101010101" charset="-122"/>
                  </a:rPr>
                  <a:t>产业的最终产品，</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华文楷体" panose="02010600040101010101" charset="-122"/>
                      </a:rPr>
                      <m:t>𝑖</m:t>
                    </m:r>
                    <m:r>
                      <a:rPr lang="en-US" altLang="zh-CN" sz="2400" i="1" dirty="0" smtClean="0">
                        <a:latin typeface="Cambria Math" panose="02040503050406030204" pitchFamily="18" charset="0"/>
                        <a:ea typeface="华文楷体" panose="02010600040101010101" charset="-122"/>
                        <a:cs typeface="华文楷体" panose="02010600040101010101" charset="-122"/>
                      </a:rPr>
                      <m:t> </m:t>
                    </m:r>
                  </m:oMath>
                </a14:m>
                <a:r>
                  <a:rPr lang="zh-CN" altLang="en-US" sz="2400" dirty="0">
                    <a:latin typeface="华文楷体" panose="02010600040101010101" charset="-122"/>
                    <a:ea typeface="华文楷体" panose="02010600040101010101" charset="-122"/>
                    <a:cs typeface="华文楷体" panose="02010600040101010101" charset="-122"/>
                  </a:rPr>
                  <a:t>产业需向全社会提供的产品数量为</a:t>
                </a:r>
                <a14:m>
                  <m:oMath xmlns:m="http://schemas.openxmlformats.org/officeDocument/2006/math">
                    <m:acc>
                      <m:accPr>
                        <m:chr m:val="̅"/>
                        <m:ctrlPr>
                          <a:rPr lang="zh-CN" altLang="en-US" sz="2400" i="1">
                            <a:latin typeface="Cambria Math" panose="02040503050406030204" pitchFamily="18" charset="0"/>
                            <a:ea typeface="华文楷体" panose="02010600040101010101" charset="-122"/>
                          </a:rPr>
                        </m:ctrlPr>
                      </m:accPr>
                      <m:e>
                        <m:sSub>
                          <m:sSubPr>
                            <m:ctrlPr>
                              <a:rPr lang="en-US" altLang="zh-CN" sz="2400" i="1">
                                <a:latin typeface="Cambria Math" panose="02040503050406030204" pitchFamily="18" charset="0"/>
                                <a:ea typeface="华文楷体" panose="02010600040101010101" charset="-122"/>
                              </a:rPr>
                            </m:ctrlPr>
                          </m:sSubPr>
                          <m:e>
                            <m:r>
                              <a:rPr lang="en-US" altLang="zh-CN" sz="2400" i="1">
                                <a:latin typeface="Cambria Math" panose="02040503050406030204" pitchFamily="18" charset="0"/>
                                <a:ea typeface="华文楷体" panose="02010600040101010101" charset="-122"/>
                              </a:rPr>
                              <m:t>𝑏</m:t>
                            </m:r>
                          </m:e>
                          <m:sub>
                            <m:r>
                              <a:rPr lang="en-US" altLang="zh-CN" sz="2400" i="1">
                                <a:latin typeface="Cambria Math" panose="02040503050406030204" pitchFamily="18" charset="0"/>
                                <a:ea typeface="华文楷体" panose="02010600040101010101" charset="-122"/>
                              </a:rPr>
                              <m:t>𝑖𝑗</m:t>
                            </m:r>
                          </m:sub>
                        </m:sSub>
                      </m:e>
                    </m:acc>
                  </m:oMath>
                </a14:m>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单位。</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ts val="4200"/>
                  </a:lnSpc>
                  <a:spcBef>
                    <a:spcPts val="0"/>
                  </a:spcBef>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1.影响力系数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5000"/>
                  </a:lnSpc>
                  <a:spcBef>
                    <a:spcPts val="0"/>
                  </a:spcBef>
                  <a:buFontTx/>
                  <a:buNone/>
                </a:pPr>
                <a:r>
                  <a:rPr lang="zh-CN" altLang="en-US" sz="2400" dirty="0">
                    <a:latin typeface="华文楷体" panose="02010600040101010101" charset="-122"/>
                    <a:ea typeface="华文楷体" panose="02010600040101010101" charset="-122"/>
                    <a:cs typeface="华文楷体" panose="02010600040101010101" charset="-122"/>
                  </a:rPr>
                  <a:t>          影响力系数反映某产业发展对上游产业的拉动作用（后向关联度）。</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50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4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分子为列昂惕夫逆矩阵第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华文楷体" panose="02010600040101010101" charset="-122"/>
                      </a:rPr>
                      <m:t>𝑗</m:t>
                    </m:r>
                  </m:oMath>
                </a14:m>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列合，反映第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华文楷体" panose="02010600040101010101" charset="-122"/>
                      </a:rPr>
                      <m:t>𝑗</m:t>
                    </m:r>
                    <m:r>
                      <a:rPr lang="en-US" altLang="zh-CN" sz="2400" i="1" dirty="0" smtClean="0">
                        <a:latin typeface="Cambria Math" panose="02040503050406030204" pitchFamily="18" charset="0"/>
                        <a:ea typeface="华文楷体" panose="02010600040101010101" charset="-122"/>
                        <a:cs typeface="华文楷体" panose="02010600040101010101" charset="-122"/>
                      </a:rPr>
                      <m:t> </m:t>
                    </m:r>
                  </m:oMath>
                </a14:m>
                <a:r>
                  <a:rPr lang="zh-CN" altLang="en-US" sz="2400" dirty="0">
                    <a:latin typeface="华文楷体" panose="02010600040101010101" charset="-122"/>
                    <a:ea typeface="华文楷体" panose="02010600040101010101" charset="-122"/>
                    <a:cs typeface="华文楷体" panose="02010600040101010101" charset="-122"/>
                  </a:rPr>
                  <a:t>产业提供 </a:t>
                </a:r>
                <a:r>
                  <a:rPr lang="en-US" altLang="zh-CN" sz="2400" dirty="0">
                    <a:latin typeface="华文楷体" panose="02010600040101010101" charset="-122"/>
                    <a:ea typeface="华文楷体" panose="02010600040101010101" charset="-122"/>
                    <a:cs typeface="华文楷体" panose="02010600040101010101" charset="-122"/>
                  </a:rPr>
                  <a:t>1 </a:t>
                </a:r>
                <a:r>
                  <a:rPr lang="zh-CN" altLang="en-US" sz="2400" dirty="0">
                    <a:latin typeface="华文楷体" panose="02010600040101010101" charset="-122"/>
                    <a:ea typeface="华文楷体" panose="02010600040101010101" charset="-122"/>
                    <a:cs typeface="华文楷体" panose="02010600040101010101" charset="-122"/>
                  </a:rPr>
                  <a:t>单位最终产品对所有产业的总需求；分母为列昂惕夫逆矩阵列合计的平均值。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rPr>
                        </m:ctrlPr>
                      </m:sSubPr>
                      <m:e>
                        <m:r>
                          <a:rPr lang="en-US" altLang="zh-CN" sz="2400" b="0" i="1" dirty="0" smtClean="0">
                            <a:latin typeface="Cambria Math" panose="02040503050406030204" pitchFamily="18" charset="0"/>
                            <a:ea typeface="华文楷体" panose="02010600040101010101" charset="-122"/>
                          </a:rPr>
                          <m:t>𝐹</m:t>
                        </m:r>
                      </m:e>
                      <m:sub>
                        <m:r>
                          <a:rPr lang="en-US" altLang="zh-CN" sz="2400" b="0" i="1" dirty="0" smtClean="0">
                            <a:latin typeface="Cambria Math" panose="02040503050406030204" pitchFamily="18" charset="0"/>
                            <a:ea typeface="华文楷体" panose="02010600040101010101" charset="-122"/>
                          </a:rPr>
                          <m:t>𝑗</m:t>
                        </m:r>
                      </m:sub>
                    </m:sSub>
                  </m:oMath>
                </a14:m>
                <a:r>
                  <a:rPr lang="zh-CN" altLang="en-US" sz="2400" dirty="0">
                    <a:latin typeface="华文楷体" panose="02010600040101010101" charset="-122"/>
                    <a:ea typeface="华文楷体" panose="02010600040101010101" charset="-122"/>
                    <a:cs typeface="华文楷体" panose="02010600040101010101" charset="-122"/>
                  </a:rPr>
                  <a:t>大于 </a:t>
                </a:r>
                <a:r>
                  <a:rPr lang="en-US" altLang="zh-CN" sz="2400" dirty="0">
                    <a:latin typeface="华文楷体" panose="02010600040101010101" charset="-122"/>
                    <a:ea typeface="华文楷体" panose="02010600040101010101" charset="-122"/>
                    <a:cs typeface="华文楷体" panose="02010600040101010101" charset="-122"/>
                  </a:rPr>
                  <a:t>1</a:t>
                </a:r>
                <a:r>
                  <a:rPr lang="zh-CN" altLang="en-US" sz="2400" dirty="0">
                    <a:latin typeface="华文楷体" panose="02010600040101010101" charset="-122"/>
                    <a:ea typeface="华文楷体" panose="02010600040101010101" charset="-122"/>
                    <a:cs typeface="华文楷体" panose="02010600040101010101" charset="-122"/>
                  </a:rPr>
                  <a:t>，表明对上游产业拉动能力超平均水平；取值越高则后向关联度越高，在产业体系中主导地位越强。</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11707"/>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15</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（四）产业关联分析指标</a:t>
            </a:r>
          </a:p>
        </p:txBody>
      </p:sp>
      <p:pic>
        <p:nvPicPr>
          <p:cNvPr id="7" name="图片 6"/>
          <p:cNvPicPr>
            <a:picLocks noChangeAspect="1"/>
          </p:cNvPicPr>
          <p:nvPr/>
        </p:nvPicPr>
        <p:blipFill>
          <a:blip r:embed="rId3"/>
          <a:stretch>
            <a:fillRect/>
          </a:stretch>
        </p:blipFill>
        <p:spPr>
          <a:xfrm>
            <a:off x="4702216" y="4056316"/>
            <a:ext cx="2787567" cy="77102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Rectangle 7"/>
              <p:cNvSpPr>
                <a:spLocks noGrp="1" noRot="1" noChangeArrowheads="1"/>
              </p:cNvSpPr>
              <p:nvPr>
                <p:ph idx="1"/>
              </p:nvPr>
            </p:nvSpPr>
            <p:spPr>
              <a:xfrm>
                <a:off x="602511" y="1314450"/>
                <a:ext cx="11389995" cy="5543550"/>
              </a:xfrm>
            </p:spPr>
            <p:txBody>
              <a:bodyPr>
                <a:noAutofit/>
              </a:bodyPr>
              <a:lstStyle/>
              <a:p>
                <a:pPr>
                  <a:lnSpc>
                    <a:spcPts val="4200"/>
                  </a:lnSpc>
                  <a:spcBef>
                    <a:spcPts val="0"/>
                  </a:spcBef>
                  <a:buNone/>
                </a:pPr>
                <a:r>
                  <a:rPr lang="en-US" altLang="zh-CN" sz="2400"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.感应度系数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5000"/>
                  </a:lnSpc>
                  <a:spcBef>
                    <a:spcPts val="0"/>
                  </a:spcBef>
                  <a:buFontTx/>
                  <a:buNone/>
                </a:pPr>
                <a:r>
                  <a:rPr lang="zh-CN" altLang="en-US" sz="2400" dirty="0">
                    <a:latin typeface="华文楷体" panose="02010600040101010101" charset="-122"/>
                    <a:ea typeface="华文楷体" panose="02010600040101010101" charset="-122"/>
                    <a:cs typeface="华文楷体" panose="02010600040101010101" charset="-122"/>
                  </a:rPr>
                  <a:t>          感应度系数反映某产业发展对下游产业的推动作用（前向关联度）。</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50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4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分子为列昂惕夫逆矩阵第 </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𝑖</m:t>
                    </m:r>
                  </m:oMath>
                </a14:m>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行合，反映所有产业提供 </a:t>
                </a:r>
                <a:r>
                  <a:rPr lang="en-US" altLang="zh-CN" sz="2400" dirty="0">
                    <a:latin typeface="华文楷体" panose="02010600040101010101" charset="-122"/>
                    <a:ea typeface="华文楷体" panose="02010600040101010101" charset="-122"/>
                    <a:cs typeface="华文楷体" panose="02010600040101010101" charset="-122"/>
                  </a:rPr>
                  <a:t>1 </a:t>
                </a:r>
                <a:r>
                  <a:rPr lang="zh-CN" altLang="en-US" sz="2400" dirty="0">
                    <a:latin typeface="华文楷体" panose="02010600040101010101" charset="-122"/>
                    <a:ea typeface="华文楷体" panose="02010600040101010101" charset="-122"/>
                    <a:cs typeface="华文楷体" panose="02010600040101010101" charset="-122"/>
                  </a:rPr>
                  <a:t>单位最终产品对第</a:t>
                </a:r>
                <a14:m>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𝑗</m:t>
                    </m:r>
                  </m:oMath>
                </a14:m>
                <a:r>
                  <a:rPr lang="zh-CN" altLang="en-US" sz="2400" dirty="0">
                    <a:latin typeface="华文楷体" panose="02010600040101010101" charset="-122"/>
                    <a:ea typeface="华文楷体" panose="02010600040101010101" charset="-122"/>
                    <a:cs typeface="华文楷体" panose="02010600040101010101" charset="-122"/>
                  </a:rPr>
                  <a:t>产业的总需求；分母为列昂惕夫逆矩阵列合计的平均值。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rPr>
                        </m:ctrlPr>
                      </m:sSubPr>
                      <m:e>
                        <m:r>
                          <a:rPr lang="en-US" altLang="zh-CN" sz="2400" b="0" i="1" dirty="0" smtClean="0">
                            <a:latin typeface="Cambria Math" panose="02040503050406030204" pitchFamily="18" charset="0"/>
                            <a:ea typeface="华文楷体" panose="02010600040101010101" charset="-122"/>
                          </a:rPr>
                          <m:t>𝐹</m:t>
                        </m:r>
                      </m:e>
                      <m:sub>
                        <m:r>
                          <a:rPr lang="en-US" altLang="zh-CN" sz="2400" b="0" i="1" dirty="0" smtClean="0">
                            <a:latin typeface="Cambria Math" panose="02040503050406030204" pitchFamily="18" charset="0"/>
                            <a:ea typeface="华文楷体" panose="02010600040101010101" charset="-122"/>
                          </a:rPr>
                          <m:t>𝑖</m:t>
                        </m:r>
                      </m:sub>
                    </m:sSub>
                  </m:oMath>
                </a14:m>
                <a:r>
                  <a:rPr lang="zh-CN" altLang="en-US" sz="2400" dirty="0">
                    <a:latin typeface="华文楷体" panose="02010600040101010101" charset="-122"/>
                    <a:ea typeface="华文楷体" panose="02010600040101010101" charset="-122"/>
                    <a:cs typeface="华文楷体" panose="02010600040101010101" charset="-122"/>
                  </a:rPr>
                  <a:t>大于 </a:t>
                </a:r>
                <a:r>
                  <a:rPr lang="en-US" altLang="zh-CN" sz="2400" dirty="0">
                    <a:latin typeface="华文楷体" panose="02010600040101010101" charset="-122"/>
                    <a:ea typeface="华文楷体" panose="02010600040101010101" charset="-122"/>
                    <a:cs typeface="华文楷体" panose="02010600040101010101" charset="-122"/>
                  </a:rPr>
                  <a:t>1</a:t>
                </a:r>
                <a:r>
                  <a:rPr lang="zh-CN" altLang="en-US" sz="2400" dirty="0">
                    <a:latin typeface="华文楷体" panose="02010600040101010101" charset="-122"/>
                    <a:ea typeface="华文楷体" panose="02010600040101010101" charset="-122"/>
                    <a:cs typeface="华文楷体" panose="02010600040101010101" charset="-122"/>
                  </a:rPr>
                  <a:t>，表明对下游产业推动能力超平均水平；取值越高则前向关联度越高，在产业体系中基础地位越强。</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4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若某个产业兼具较高的前向关联度和后向关联度，通常可视为国民经济的主导产业。</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p:sp>
            <p:nvSpPr>
              <p:cNvPr id="2" name="Rectangle 7"/>
              <p:cNvSpPr>
                <a:spLocks noGrp="1" noRot="1" noChangeAspect="1" noMove="1" noResize="1" noEditPoints="1" noAdjustHandles="1" noChangeArrowheads="1" noChangeShapeType="1" noTextEdit="1"/>
              </p:cNvSpPr>
              <p:nvPr>
                <p:ph idx="1"/>
              </p:nvPr>
            </p:nvSpPr>
            <p:spPr>
              <a:xfrm>
                <a:off x="602511" y="1314450"/>
                <a:ext cx="11389995" cy="5543550"/>
              </a:xfrm>
              <a:blipFill>
                <a:blip r:embed="rId2"/>
                <a:stretch>
                  <a:fillRect r="-642"/>
                </a:stretch>
              </a:blipFill>
            </p:spPr>
            <p:txBody>
              <a:bodyPr/>
              <a:lstStyle/>
              <a:p>
                <a:r>
                  <a:rPr lang="zh-SG"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16</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（四）产业关联分析指标</a:t>
            </a:r>
          </a:p>
        </p:txBody>
      </p:sp>
      <p:pic>
        <p:nvPicPr>
          <p:cNvPr id="7" name="图片 6"/>
          <p:cNvPicPr>
            <a:picLocks noChangeAspect="1"/>
          </p:cNvPicPr>
          <p:nvPr/>
        </p:nvPicPr>
        <p:blipFill>
          <a:blip r:embed="rId3"/>
          <a:stretch>
            <a:fillRect/>
          </a:stretch>
        </p:blipFill>
        <p:spPr>
          <a:xfrm>
            <a:off x="4756713" y="2449421"/>
            <a:ext cx="2678574" cy="8392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1.产业结构相似系数和结构偏离度系数</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结构相似系数</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𝑟</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10</m:t>
                        </m:r>
                      </m:sub>
                    </m:sSub>
                    <m:r>
                      <a:rPr lang="zh-CN" altLang="en-US" sz="2400" i="1">
                        <a:latin typeface="Cambria Math" panose="02040503050406030204" pitchFamily="18" charset="0"/>
                        <a:ea typeface="华文楷体" panose="02010600040101010101" charset="-122"/>
                        <a:cs typeface="Times New Roman" panose="02020603050405020304" pitchFamily="18" charset="0"/>
                      </a:rPr>
                      <m:t>从</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总体分布角度，揭示产业结构在不同时期的整体相似度。</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其中，</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𝑥</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1</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和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𝑥</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0</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分别为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产业报告期和基期某变量（如产值、就业等）占全部产业的比重</a:t>
                </a:r>
                <a14:m>
                  <m:oMath xmlns:m="http://schemas.openxmlformats.org/officeDocument/2006/math">
                    <m:r>
                      <a:rPr lang="zh-CN" altLang="en-US" sz="2400" i="1" dirty="0" smtClean="0">
                        <a:latin typeface="Cambria Math" panose="02040503050406030204" pitchFamily="18" charset="0"/>
                        <a:ea typeface="华文楷体" panose="02010600040101010101" charset="-122"/>
                        <a:cs typeface="Times New Roman" panose="02020603050405020304" pitchFamily="18" charset="0"/>
                      </a:rPr>
                      <m:t>（</m:t>
                    </m:r>
                    <m:r>
                      <a:rPr lang="en-US" altLang="zh-CN" sz="2400" i="1" dirty="0" err="1">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a:latin typeface="Cambria Math" panose="02040503050406030204" pitchFamily="18" charset="0"/>
                        <a:ea typeface="华文楷体" panose="02010600040101010101" charset="-122"/>
                        <a:cs typeface="Times New Roman" panose="02020603050405020304" pitchFamily="18" charset="0"/>
                      </a:rPr>
                      <m:t>=1,2,…,</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𝑛</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。其也称 </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Moore </a:t>
                </a:r>
                <a:r>
                  <a:rPr lang="zh-CN" altLang="en-US" sz="2400" dirty="0">
                    <a:latin typeface="Times New Roman" panose="02020603050405020304" pitchFamily="18" charset="0"/>
                    <a:ea typeface="华文楷体" panose="02010600040101010101" charset="-122"/>
                    <a:cs typeface="Times New Roman" panose="02020603050405020304" pitchFamily="18" charset="0"/>
                  </a:rPr>
                  <a:t>结构变动指数，实质是两个时期产业结构向量的夹角余弦，取值范围</a:t>
                </a:r>
                <a:r>
                  <a:rPr lang="en-US" altLang="zh-CN" sz="2400" dirty="0">
                    <a:latin typeface="Times New Roman" panose="02020603050405020304" pitchFamily="18" charset="0"/>
                    <a:ea typeface="华文楷体" panose="02010600040101010101" charset="-122"/>
                    <a:cs typeface="Times New Roman" panose="02020603050405020304" pitchFamily="18" charset="0"/>
                  </a:rPr>
                  <a:t>[0,1]</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𝑟</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10</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为产业结构变动的逆指标：如考察期内产业结构不变，取值为 </a:t>
                </a:r>
                <a:r>
                  <a:rPr lang="en-US" altLang="zh-CN" sz="2400" dirty="0">
                    <a:latin typeface="Times New Roman" panose="02020603050405020304" pitchFamily="18" charset="0"/>
                    <a:ea typeface="华文楷体" panose="02010600040101010101" charset="-122"/>
                    <a:cs typeface="Times New Roman" panose="02020603050405020304" pitchFamily="18" charset="0"/>
                  </a:rPr>
                  <a:t>1</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；产业结构变得完全不同，取值为 </a:t>
                </a:r>
                <a:r>
                  <a:rPr lang="en-US" altLang="zh-CN" sz="2400" dirty="0">
                    <a:latin typeface="Times New Roman" panose="02020603050405020304" pitchFamily="18" charset="0"/>
                    <a:ea typeface="华文楷体" panose="02010600040101010101" charset="-122"/>
                    <a:cs typeface="Times New Roman" panose="02020603050405020304" pitchFamily="18" charset="0"/>
                  </a:rPr>
                  <a:t>0</a:t>
                </a: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结构偏离度系数</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zh-CN" altLang="en-US" sz="2400" i="1" dirty="0" smtClean="0">
                            <a:latin typeface="Cambria Math" panose="02040503050406030204" pitchFamily="18" charset="0"/>
                            <a:ea typeface="华文楷体" panose="02010600040101010101" charset="-122"/>
                            <a:cs typeface="Times New Roman" panose="02020603050405020304" pitchFamily="18" charset="0"/>
                          </a:rPr>
                          <m:t>𝛿</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10</m:t>
                        </m:r>
                      </m:sub>
                    </m:s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=1−</m:t>
                    </m:r>
                    <m:sSub>
                      <m:sSubPr>
                        <m:ctrlP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𝑟</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10</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，是产业结构变动的正指标。</a:t>
                </a:r>
              </a:p>
              <a:p>
                <a:pPr fontAlgn="auto">
                  <a:lnSpc>
                    <a:spcPts val="32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17</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（一）产业结构变动幅度统计指标</a:t>
            </a:r>
          </a:p>
        </p:txBody>
      </p:sp>
      <p:pic>
        <p:nvPicPr>
          <p:cNvPr id="4" name="图片 3"/>
          <p:cNvPicPr>
            <a:picLocks noChangeAspect="1"/>
          </p:cNvPicPr>
          <p:nvPr/>
        </p:nvPicPr>
        <p:blipFill>
          <a:blip r:embed="rId5"/>
          <a:stretch>
            <a:fillRect/>
          </a:stretch>
        </p:blipFill>
        <p:spPr>
          <a:xfrm>
            <a:off x="3705727" y="2279320"/>
            <a:ext cx="4392838" cy="7517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3" dur="500"/>
                                        <p:tgtEl>
                                          <p:spTgt spid="23559">
                                            <p:txEl>
                                              <p:pRg st="4" end="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16" dur="500"/>
                                        <p:tgtEl>
                                          <p:spTgt spid="235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.产业结构变化总值和总变化率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将两个时期的各产业比重相减并将绝对值求和，得到产业结构变化总值。</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其为正指标：取值越大，则考察期产业结构变动越显著。然而，其取值大小易受考察期时间跨度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𝑡</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的影响，通常时间越久则取值越大。为确保不同时间跨度之下计算结果的可比性，使用平均结构变化值</a:t>
                </a:r>
                <a14:m>
                  <m:oMath xmlns:m="http://schemas.openxmlformats.org/officeDocument/2006/math">
                    <m:acc>
                      <m:accPr>
                        <m:chr m:val="̅"/>
                        <m:ctrlPr>
                          <a:rPr lang="zh-CN" altLang="en-US" sz="2400" i="1" dirty="0" smtClean="0">
                            <a:latin typeface="Cambria Math" panose="02040503050406030204" pitchFamily="18" charset="0"/>
                            <a:ea typeface="华文楷体" panose="02010600040101010101" charset="-122"/>
                            <a:cs typeface="Times New Roman" panose="02020603050405020304" pitchFamily="18" charset="0"/>
                          </a:rPr>
                        </m:ctrlPr>
                      </m:accPr>
                      <m:e>
                        <m:r>
                          <a:rPr lang="zh-CN" altLang="en-US" sz="2400" i="1" dirty="0" smtClean="0">
                            <a:latin typeface="Cambria Math" panose="02040503050406030204" pitchFamily="18" charset="0"/>
                            <a:ea typeface="华文楷体" panose="02010600040101010101" charset="-122"/>
                            <a:cs typeface="Times New Roman" panose="02020603050405020304" pitchFamily="18" charset="0"/>
                          </a:rPr>
                          <m:t>𝜃</m:t>
                        </m:r>
                      </m:e>
                    </m:acc>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m:t>
                    </m:r>
                    <m:r>
                      <a:rPr lang="zh-CN" altLang="en-US" sz="2400" b="0" i="1" dirty="0" smtClean="0">
                        <a:latin typeface="Cambria Math" panose="02040503050406030204" pitchFamily="18" charset="0"/>
                        <a:ea typeface="华文楷体" panose="02010600040101010101" charset="-122"/>
                        <a:cs typeface="Times New Roman" panose="02020603050405020304" pitchFamily="18" charset="0"/>
                      </a:rPr>
                      <m:t>𝜃</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𝑡</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是一个更好选择。</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为揭示产业内部细分行业变动对产业结构的影响，计算产业结构总变化率：</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其中，</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𝑐</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为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产业的结构变化率，即对其下属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𝑚</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个细分行业产值比重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𝑥</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𝑗</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的变化率求平均；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𝑦</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为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产业在国民经济中的产值比重。</a:t>
                </a: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18</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（一）产业结构变动幅度统计指标</a:t>
            </a:r>
          </a:p>
        </p:txBody>
      </p:sp>
      <p:pic>
        <p:nvPicPr>
          <p:cNvPr id="7" name="图片 6"/>
          <p:cNvPicPr>
            <a:picLocks noChangeAspect="1"/>
          </p:cNvPicPr>
          <p:nvPr/>
        </p:nvPicPr>
        <p:blipFill>
          <a:blip r:embed="rId5"/>
          <a:stretch>
            <a:fillRect/>
          </a:stretch>
        </p:blipFill>
        <p:spPr>
          <a:xfrm>
            <a:off x="3985581" y="2211021"/>
            <a:ext cx="4220837" cy="894877"/>
          </a:xfrm>
          <a:prstGeom prst="rect">
            <a:avLst/>
          </a:prstGeom>
        </p:spPr>
      </p:pic>
      <p:pic>
        <p:nvPicPr>
          <p:cNvPr id="9" name="图片 8"/>
          <p:cNvPicPr>
            <a:picLocks noChangeAspect="1"/>
          </p:cNvPicPr>
          <p:nvPr/>
        </p:nvPicPr>
        <p:blipFill>
          <a:blip r:embed="rId6"/>
          <a:stretch>
            <a:fillRect/>
          </a:stretch>
        </p:blipFill>
        <p:spPr>
          <a:xfrm>
            <a:off x="4100366" y="4802410"/>
            <a:ext cx="4220837" cy="9068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3" dur="500"/>
                                        <p:tgtEl>
                                          <p:spTgt spid="23559">
                                            <p:txEl>
                                              <p:pRg st="4" end="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16" dur="500"/>
                                        <p:tgtEl>
                                          <p:spTgt spid="23559">
                                            <p:txEl>
                                              <p:pRg st="5" end="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559">
                                            <p:txEl>
                                              <p:pRg st="8" end="8"/>
                                            </p:txEl>
                                          </p:spTgt>
                                        </p:tgtEl>
                                        <p:attrNameLst>
                                          <p:attrName>style.visibility</p:attrName>
                                        </p:attrNameLst>
                                      </p:cBhvr>
                                      <p:to>
                                        <p:strVal val="visible"/>
                                      </p:to>
                                    </p:set>
                                    <p:animEffect transition="in" filter="blinds(horizontal)">
                                      <p:cBhvr>
                                        <p:cTn id="19" dur="500"/>
                                        <p:tgtEl>
                                          <p:spTgt spid="235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92" y="1758611"/>
            <a:ext cx="8159236"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cs typeface="楷体" panose="02010609060101010101" charset="-122"/>
                <a:sym typeface="+mn-ea"/>
              </a:rPr>
              <a:t>第一节</a:t>
            </a:r>
            <a:r>
              <a:rPr lang="en-US" altLang="zh-CN" sz="3200" b="1" dirty="0">
                <a:latin typeface="楷体" panose="02010609060101010101" charset="-122"/>
                <a:ea typeface="楷体" panose="02010609060101010101" charset="-122"/>
                <a:cs typeface="楷体" panose="02010609060101010101" charset="-122"/>
                <a:sym typeface="+mn-ea"/>
              </a:rPr>
              <a:t>  </a:t>
            </a:r>
            <a:r>
              <a:rPr lang="zh-CN" altLang="en-US" sz="3200" b="1" dirty="0">
                <a:latin typeface="楷体" panose="02010609060101010101" charset="-122"/>
                <a:ea typeface="楷体" panose="02010609060101010101" charset="-122"/>
                <a:cs typeface="楷体" panose="02010609060101010101" charset="-122"/>
                <a:sym typeface="+mn-ea"/>
              </a:rPr>
              <a:t>产业结构统计分析</a:t>
            </a:r>
          </a:p>
        </p:txBody>
      </p:sp>
      <p:sp>
        <p:nvSpPr>
          <p:cNvPr id="11" name="圆角矩形 10"/>
          <p:cNvSpPr/>
          <p:nvPr/>
        </p:nvSpPr>
        <p:spPr>
          <a:xfrm>
            <a:off x="2647392" y="3593961"/>
            <a:ext cx="8159236"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spcBef>
                <a:spcPct val="0"/>
              </a:spcBef>
              <a:spcAft>
                <a:spcPct val="35000"/>
              </a:spcAft>
            </a:pPr>
            <a:r>
              <a:rPr lang="zh-CN" altLang="en-US" sz="3200" b="1" dirty="0">
                <a:latin typeface="楷体" panose="02010609060101010101" charset="-122"/>
                <a:ea typeface="楷体" panose="02010609060101010101" charset="-122"/>
                <a:sym typeface="+mn-ea"/>
              </a:rPr>
              <a:t>第三节</a:t>
            </a:r>
            <a:r>
              <a:rPr lang="en-US" altLang="zh-CN" sz="3200" b="1" dirty="0">
                <a:latin typeface="楷体" panose="02010609060101010101" charset="-122"/>
                <a:ea typeface="楷体" panose="02010609060101010101" charset="-122"/>
                <a:sym typeface="+mn-ea"/>
              </a:rPr>
              <a:t>  </a:t>
            </a:r>
            <a:r>
              <a:rPr lang="zh-CN" altLang="en-US" sz="3200" b="1" dirty="0">
                <a:latin typeface="楷体" panose="02010609060101010101" charset="-122"/>
                <a:ea typeface="楷体" panose="02010609060101010101" charset="-122"/>
                <a:sym typeface="+mn-ea"/>
              </a:rPr>
              <a:t>区域结构统计分析</a:t>
            </a:r>
          </a:p>
        </p:txBody>
      </p:sp>
      <p:sp>
        <p:nvSpPr>
          <p:cNvPr id="15" name="圆角矩形 14"/>
          <p:cNvSpPr/>
          <p:nvPr/>
        </p:nvSpPr>
        <p:spPr>
          <a:xfrm>
            <a:off x="2647392" y="4505382"/>
            <a:ext cx="8159236"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sym typeface="+mn-ea"/>
              </a:rPr>
              <a:t>第四节</a:t>
            </a:r>
            <a:r>
              <a:rPr lang="en-US" altLang="zh-CN" sz="3200" b="1" dirty="0">
                <a:latin typeface="楷体" panose="02010609060101010101" charset="-122"/>
                <a:ea typeface="楷体" panose="02010609060101010101" charset="-122"/>
                <a:sym typeface="+mn-ea"/>
              </a:rPr>
              <a:t>  </a:t>
            </a:r>
            <a:r>
              <a:rPr lang="zh-CN" altLang="en-US" sz="3200" b="1" dirty="0">
                <a:latin typeface="楷体" panose="02010609060101010101" charset="-122"/>
                <a:ea typeface="楷体" panose="02010609060101010101" charset="-122"/>
                <a:sym typeface="+mn-ea"/>
              </a:rPr>
              <a:t>中国经济结构演变分析</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92" y="2675611"/>
            <a:ext cx="8159236"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sym typeface="+mn-ea"/>
              </a:rPr>
              <a:t>第二节</a:t>
            </a:r>
            <a:r>
              <a:rPr lang="en-US" altLang="zh-CN" sz="3200" b="1" dirty="0">
                <a:latin typeface="楷体" panose="02010609060101010101" charset="-122"/>
                <a:ea typeface="楷体" panose="02010609060101010101" charset="-122"/>
                <a:sym typeface="+mn-ea"/>
              </a:rPr>
              <a:t>  </a:t>
            </a:r>
            <a:r>
              <a:rPr lang="zh-CN" altLang="en-US" sz="3200" b="1" dirty="0">
                <a:latin typeface="楷体" panose="02010609060101010101" charset="-122"/>
                <a:ea typeface="楷体" panose="02010609060101010101" charset="-122"/>
                <a:sym typeface="+mn-ea"/>
              </a:rPr>
              <a:t>市场结构统计分析</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.扩大（收缩）产业比重变动差额</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19</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（一）产业结构变动幅度统计指标</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457935" y="2157707"/>
            <a:ext cx="4301719" cy="3592645"/>
          </a:xfrm>
          <a:prstGeom prst="rect">
            <a:avLst/>
          </a:prstGeom>
        </p:spPr>
      </p:pic>
      <p:sp>
        <p:nvSpPr>
          <p:cNvPr id="8" name="Rectangle 7"/>
          <p:cNvSpPr txBox="1">
            <a:spLocks noRot="1" noChangeArrowheads="1"/>
          </p:cNvSpPr>
          <p:nvPr/>
        </p:nvSpPr>
        <p:spPr>
          <a:xfrm>
            <a:off x="557529" y="1660525"/>
            <a:ext cx="6989065" cy="4883212"/>
          </a:xfrm>
          <a:prstGeom prst="rect">
            <a:avLst/>
          </a:prstGeom>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400"/>
              </a:lnSpc>
              <a:spcBef>
                <a:spcPts val="0"/>
              </a:spcBef>
              <a:buFontTx/>
              <a:buNone/>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扩大（收缩）产业比重变动差额，是从各产业结构变化率相对于产业结构平均变化率的角度进行分析。该指标用于对产业结构动态进行长期分析，计算具体方法如所示：取一分析时期，将其分为前后两个阶段，计算两段时期各产业年均增长率和国民经济年均增长率；然后将每个产业年均增长率与国民经济年均增长率比较，将各产业分成“成长、发展、成熟和衰退”四种，进而归并为扩大产业和收缩产业两大类</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a:lnSpc>
                <a:spcPts val="3400"/>
              </a:lnSpc>
              <a:spcBef>
                <a:spcPts val="0"/>
              </a:spcBef>
              <a:buFontTx/>
              <a:buNone/>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最终将报告期的扩大（收缩）产业产值比重与基期相减。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2" end="2"/>
                                            </p:txEl>
                                          </p:spTgt>
                                        </p:tgtEl>
                                        <p:attrNameLst>
                                          <p:attrName>style.visibility</p:attrName>
                                        </p:attrNameLst>
                                      </p:cBhvr>
                                      <p:to>
                                        <p:strVal val="visible"/>
                                      </p:to>
                                    </p:set>
                                    <p:animEffect transition="in" filter="blinds(horizontal)">
                                      <p:cBhvr>
                                        <p:cTn id="10" dur="500"/>
                                        <p:tgtEl>
                                          <p:spTgt spid="23559">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blinds(horizontal)">
                                      <p:cBhvr>
                                        <p:cTn id="1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1.需求收入弹性</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需求收入弹性从需求方面刻画某一产业的潜在市场容量，通常按产品计算，常用公式为：</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𝐸</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𝑌</m:t>
                          </m:r>
                        </m:sub>
                      </m:s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f>
                        <m:f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fPr>
                        <m:num>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𝑄</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𝑄</m:t>
                          </m:r>
                        </m:num>
                        <m:den>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𝑌</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𝑌</m:t>
                          </m:r>
                        </m:den>
                      </m:f>
                    </m:oMath>
                  </m:oMathPara>
                </a14:m>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其反映某种产品的社会需求量变化对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变化的敏感程度。当 </a:t>
                </a:r>
                <a:r>
                  <a:rPr lang="en-US" altLang="zh-CN" sz="2400" dirty="0">
                    <a:latin typeface="Times New Roman" panose="02020603050405020304" pitchFamily="18" charset="0"/>
                    <a:ea typeface="华文楷体" panose="02010600040101010101" charset="-122"/>
                    <a:cs typeface="Times New Roman" panose="02020603050405020304" pitchFamily="18" charset="0"/>
                  </a:rPr>
                  <a:t>EY</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时，该产品社会需求量的增长低于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增长，市场容量不大；当 </a:t>
                </a:r>
                <a:r>
                  <a:rPr lang="en-US" altLang="zh-CN" sz="2400" dirty="0">
                    <a:latin typeface="Times New Roman" panose="02020603050405020304" pitchFamily="18" charset="0"/>
                    <a:ea typeface="华文楷体" panose="02010600040101010101" charset="-122"/>
                    <a:cs typeface="Times New Roman" panose="02020603050405020304" pitchFamily="18" charset="0"/>
                  </a:rPr>
                  <a:t>EY=1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时，表明该产品社会需求量的增长与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增长同步，有一定市场容量；当 </a:t>
                </a:r>
                <a:r>
                  <a:rPr lang="en-US" altLang="zh-CN" sz="2400" dirty="0">
                    <a:latin typeface="Times New Roman" panose="02020603050405020304" pitchFamily="18" charset="0"/>
                    <a:ea typeface="华文楷体" panose="02010600040101010101" charset="-122"/>
                    <a:cs typeface="Times New Roman" panose="02020603050405020304" pitchFamily="18" charset="0"/>
                  </a:rPr>
                  <a:t>EY</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时，表明该产品社会需求量的增长大于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增长，有较大市场容量。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20</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（二）产业结构变动趋势统计指标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2" end="2"/>
                                            </p:txEl>
                                          </p:spTgt>
                                        </p:tgtEl>
                                        <p:attrNameLst>
                                          <p:attrName>style.visibility</p:attrName>
                                        </p:attrNameLst>
                                      </p:cBhvr>
                                      <p:to>
                                        <p:strVal val="visible"/>
                                      </p:to>
                                    </p:set>
                                    <p:animEffect transition="in" filter="blinds(horizontal)">
                                      <p:cBhvr>
                                        <p:cTn id="13" dur="500"/>
                                        <p:tgtEl>
                                          <p:spTgt spid="23559">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6" dur="500"/>
                                        <p:tgtEl>
                                          <p:spTgt spid="23559">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9" dur="500"/>
                                        <p:tgtEl>
                                          <p:spTgt spid="235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.产业结构变动反应弹性</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产业结构变动反应弹性，也称产业结构超前系数，其刻画某产业增加值变动受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变化的影响：</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ea typeface="华文楷体" panose="02010600040101010101" charset="-122"/>
                    <a:cs typeface="Times New Roman" panose="02020603050405020304" pitchFamily="18" charset="0"/>
                  </a:rPr>
                  <a:t>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𝐸</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 </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表明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增长时</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产业的比重不变，此时 </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f>
                      <m:f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fPr>
                      <m:num>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m:t>
                        </m:r>
                      </m:num>
                      <m:den>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den>
                    </m:f>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=0</m:t>
                    </m:r>
                    <m:r>
                      <a:rPr lang="en-US" altLang="zh-CN" sz="2400" b="0" i="0" dirty="0" smtClean="0">
                        <a:latin typeface="Cambria Math" panose="02040503050406030204" pitchFamily="18" charset="0"/>
                        <a:ea typeface="华文楷体" panose="02010600040101010101" charset="-122"/>
                        <a:cs typeface="Times New Roman" panose="02020603050405020304" pitchFamily="18" charset="0"/>
                      </a:rPr>
                      <m:t>;</m:t>
                    </m:r>
                    <m:sSub>
                      <m:sSubPr>
                        <m:ctrlP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𝐸</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zh-CN" altLang="en-US" sz="2400" i="1" dirty="0" smtClean="0">
                        <a:latin typeface="Cambria Math" panose="02040503050406030204" pitchFamily="18" charset="0"/>
                        <a:ea typeface="华文楷体" panose="02010600040101010101" charset="-122"/>
                        <a:cs typeface="Times New Roman" panose="02020603050405020304" pitchFamily="18" charset="0"/>
                      </a:rPr>
                      <m:t>＞</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1 </m:t>
                    </m:r>
                    <m:r>
                      <a:rPr lang="zh-SG" altLang="en-US" sz="2400" i="1" dirty="0">
                        <a:latin typeface="Cambria Math" panose="02040503050406030204" pitchFamily="18" charset="0"/>
                        <a:ea typeface="华文楷体" panose="02010600040101010101" charset="-122"/>
                        <a:cs typeface="Times New Roman" panose="02020603050405020304" pitchFamily="18" charset="0"/>
                      </a:rPr>
                      <m:t>时，表明</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𝐺𝐷𝑃</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r>
                      <a:rPr lang="zh-SG" altLang="en-US" sz="2400" i="1" dirty="0">
                        <a:latin typeface="Cambria Math" panose="02040503050406030204" pitchFamily="18" charset="0"/>
                        <a:ea typeface="华文楷体" panose="02010600040101010101" charset="-122"/>
                        <a:cs typeface="Times New Roman" panose="02020603050405020304" pitchFamily="18" charset="0"/>
                      </a:rPr>
                      <m:t>增长时，</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r>
                      <a:rPr lang="zh-SG" altLang="en-US" sz="2400" i="1" dirty="0">
                        <a:latin typeface="Cambria Math" panose="02040503050406030204" pitchFamily="18" charset="0"/>
                        <a:ea typeface="华文楷体" panose="02010600040101010101" charset="-122"/>
                        <a:cs typeface="Times New Roman" panose="02020603050405020304" pitchFamily="18" charset="0"/>
                      </a:rPr>
                      <m:t>产业的比重增加，此时</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sSub>
                      <m:sSubPr>
                        <m:ctrlP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&gt;1</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f>
                      <m:fPr>
                        <m:ctrlPr>
                          <a:rPr lang="en-US" altLang="zh-CN" sz="2400" i="1" dirty="0">
                            <a:latin typeface="Cambria Math" panose="02040503050406030204" pitchFamily="18" charset="0"/>
                            <a:ea typeface="华文楷体" panose="02010600040101010101" charset="-122"/>
                            <a:cs typeface="Times New Roman" panose="02020603050405020304" pitchFamily="18" charset="0"/>
                          </a:rPr>
                        </m:ctrlPr>
                      </m:fPr>
                      <m:num>
                        <m:sSub>
                          <m:sSubPr>
                            <m:ctrlPr>
                              <a:rPr lang="en-US" altLang="zh-CN" sz="2400" i="1" dirty="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i="1" dirty="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i="1" dirty="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a:latin typeface="Cambria Math" panose="02040503050406030204" pitchFamily="18" charset="0"/>
                            <a:ea typeface="华文楷体" panose="02010600040101010101" charset="-122"/>
                            <a:cs typeface="Times New Roman" panose="02020603050405020304" pitchFamily="18" charset="0"/>
                          </a:rPr>
                          <m:t>−1</m:t>
                        </m:r>
                      </m:num>
                      <m:den>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den>
                    </m:f>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&gt;0</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如果</m:t>
                    </m:r>
                  </m:oMath>
                </a14:m>
                <a:r>
                  <a:rPr lang="en-US" altLang="zh-SG" sz="2400" i="0" dirty="0">
                    <a:latin typeface="+mj-lt"/>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i="0" dirty="0">
                    <a:latin typeface="+mj-lt"/>
                    <a:ea typeface="华文楷体" panose="02010600040101010101" charset="-122"/>
                    <a:cs typeface="Times New Roman" panose="02020603050405020304" pitchFamily="18" charset="0"/>
                  </a:rPr>
                  <a:t>-1)/r</a:t>
                </a:r>
                <a14:m>
                  <m:oMath xmlns:m="http://schemas.openxmlformats.org/officeDocument/2006/math">
                    <m:r>
                      <a:rPr lang="en-US" altLang="zh-CN" sz="2400" i="1" dirty="0">
                        <a:latin typeface="Cambria Math" panose="02040503050406030204" pitchFamily="18" charset="0"/>
                        <a:ea typeface="华文楷体" panose="02010600040101010101" charset="-122"/>
                        <a:cs typeface="Times New Roman" panose="02020603050405020304" pitchFamily="18" charset="0"/>
                      </a:rPr>
                      <m:t>=1</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r>
                      <a:rPr lang="zh-SG" altLang="en-US" sz="2400" i="1" dirty="0">
                        <a:latin typeface="Cambria Math" panose="02040503050406030204" pitchFamily="18" charset="0"/>
                        <a:ea typeface="华文楷体" panose="02010600040101010101" charset="-122"/>
                        <a:cs typeface="Times New Roman" panose="02020603050405020304" pitchFamily="18" charset="0"/>
                      </a:rPr>
                      <m:t>产业产值指数</m:t>
                    </m:r>
                    <m: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t>(</m:t>
                    </m:r>
                    <m:sSub>
                      <m:sSubPr>
                        <m:ctrlP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𝑌</m:t>
                        </m:r>
                      </m:e>
                      <m:sub>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1</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m:t>
                    </m:r>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𝑌</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0</m:t>
                        </m:r>
                      </m:sub>
                    </m:sSub>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等于</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𝐺𝐷𝑃</m:t>
                    </m:r>
                    <m:r>
                      <a:rPr lang="en-US" altLang="zh-CN" sz="2400" i="1" dirty="0">
                        <a:latin typeface="Cambria Math" panose="02040503050406030204" pitchFamily="18" charset="0"/>
                        <a:ea typeface="华文楷体" panose="02010600040101010101" charset="-122"/>
                        <a:cs typeface="Times New Roman" panose="02020603050405020304" pitchFamily="18" charset="0"/>
                      </a:rPr>
                      <m:t> </m:t>
                    </m:r>
                    <m:r>
                      <a:rPr lang="zh-SG" altLang="en-US" sz="2400" i="1" dirty="0">
                        <a:latin typeface="Cambria Math" panose="02040503050406030204" pitchFamily="18" charset="0"/>
                        <a:ea typeface="华文楷体" panose="02010600040101010101" charset="-122"/>
                        <a:cs typeface="Times New Roman" panose="02020603050405020304" pitchFamily="18" charset="0"/>
                      </a:rPr>
                      <m:t>指数</m:t>
                    </m:r>
                    <m: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t>(1+</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的平方，产业比重上升</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如果</m:t>
                    </m:r>
                    <m:r>
                      <a:rPr lang="en-US" altLang="zh-SG" sz="2400" i="1" dirty="0">
                        <a:latin typeface="Cambria Math" panose="02040503050406030204" pitchFamily="18" charset="0"/>
                        <a:ea typeface="华文楷体" panose="02010600040101010101" charset="-122"/>
                        <a:cs typeface="Times New Roman" panose="02020603050405020304" pitchFamily="18" charset="0"/>
                      </a:rPr>
                      <m:t>(</m:t>
                    </m:r>
                    <m:sSub>
                      <m:sSubPr>
                        <m:ctrlP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a:latin typeface="Cambria Math" panose="02040503050406030204" pitchFamily="18" charset="0"/>
                        <a:ea typeface="华文楷体" panose="02010600040101010101" charset="-122"/>
                        <a:cs typeface="Times New Roman" panose="02020603050405020304" pitchFamily="18" charset="0"/>
                      </a:rPr>
                      <m:t>−1)/</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r>
                      <a:rPr lang="en-US" altLang="zh-CN" sz="2400" i="1" dirty="0">
                        <a:latin typeface="Cambria Math" panose="02040503050406030204" pitchFamily="18" charset="0"/>
                        <a:ea typeface="华文楷体" panose="02010600040101010101" charset="-122"/>
                        <a:cs typeface="Times New Roman" panose="02020603050405020304" pitchFamily="18" charset="0"/>
                      </a:rPr>
                      <m:t> &gt;1</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产业比重上升高于</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如果</m:t>
                    </m:r>
                    <m:r>
                      <a:rPr lang="en-US" altLang="zh-SG" sz="2400" i="1" dirty="0">
                        <a:latin typeface="Cambria Math" panose="02040503050406030204" pitchFamily="18" charset="0"/>
                        <a:ea typeface="华文楷体" panose="02010600040101010101" charset="-122"/>
                        <a:cs typeface="Times New Roman" panose="02020603050405020304" pitchFamily="18" charset="0"/>
                      </a:rPr>
                      <m:t>(</m:t>
                    </m:r>
                    <m:sSub>
                      <m:sSubPr>
                        <m:ctrlPr>
                          <a:rPr lang="en-US" altLang="zh-SG"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SG" sz="2400" b="0" i="1" dirty="0"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i="1" dirty="0">
                        <a:latin typeface="Cambria Math" panose="02040503050406030204" pitchFamily="18" charset="0"/>
                        <a:ea typeface="华文楷体" panose="02010600040101010101" charset="-122"/>
                        <a:cs typeface="Times New Roman" panose="02020603050405020304" pitchFamily="18" charset="0"/>
                      </a:rPr>
                      <m:t>−1)/</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r>
                      <a:rPr lang="en-US" altLang="zh-CN" sz="2400" i="1" dirty="0">
                        <a:latin typeface="Cambria Math" panose="02040503050406030204" pitchFamily="18" charset="0"/>
                        <a:ea typeface="华文楷体" panose="02010600040101010101" charset="-122"/>
                        <a:cs typeface="Times New Roman" panose="02020603050405020304" pitchFamily="18" charset="0"/>
                      </a:rPr>
                      <m:t> &lt;1</m:t>
                    </m:r>
                    <m:r>
                      <a:rPr lang="zh-CN" altLang="en-US" sz="2400" i="1" dirty="0">
                        <a:latin typeface="Cambria Math" panose="02040503050406030204" pitchFamily="18" charset="0"/>
                        <a:ea typeface="华文楷体" panose="02010600040101010101" charset="-122"/>
                        <a:cs typeface="Times New Roman" panose="02020603050405020304" pitchFamily="18" charset="0"/>
                      </a:rPr>
                      <m:t>，</m:t>
                    </m:r>
                    <m:r>
                      <a:rPr lang="zh-SG" altLang="en-US" sz="2400" i="1" dirty="0">
                        <a:latin typeface="Cambria Math" panose="02040503050406030204" pitchFamily="18" charset="0"/>
                        <a:ea typeface="华文楷体" panose="02010600040101010101" charset="-122"/>
                        <a:cs typeface="Times New Roman" panose="02020603050405020304" pitchFamily="18" charset="0"/>
                      </a:rPr>
                      <m:t>产业比重上升低于</m:t>
                    </m:r>
                    <m:r>
                      <a:rPr lang="zh-SG" altLang="en-US" sz="2400" i="1" dirty="0">
                        <a:latin typeface="Cambria Math" panose="02040503050406030204" pitchFamily="18" charset="0"/>
                        <a:ea typeface="华文楷体" panose="02010600040101010101" charset="-122"/>
                        <a:cs typeface="Times New Roman" panose="02020603050405020304" pitchFamily="18" charset="0"/>
                      </a:rPr>
                      <m:t> </m:t>
                    </m:r>
                    <m:r>
                      <a:rPr lang="en-US" altLang="zh-CN" sz="2400" i="1" dirty="0">
                        <a:latin typeface="Cambria Math" panose="02040503050406030204" pitchFamily="18" charset="0"/>
                        <a:ea typeface="华文楷体" panose="02010600040101010101" charset="-122"/>
                        <a:cs typeface="Times New Roman" panose="02020603050405020304" pitchFamily="18" charset="0"/>
                      </a:rPr>
                      <m:t>𝑟</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𝐸</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表明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增长时，</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 </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产业的比重下降，此时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&lt;1</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-1)/</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&lt;0</a:t>
                </a:r>
                <a:r>
                  <a:rPr lang="zh-CN" altLang="en-US" sz="2400" dirty="0">
                    <a:latin typeface="Times New Roman" panose="02020603050405020304" pitchFamily="18" charset="0"/>
                    <a:ea typeface="华文楷体" panose="02010600040101010101" charset="-122"/>
                    <a:cs typeface="Times New Roman" panose="02020603050405020304" pitchFamily="18" charset="0"/>
                  </a:rPr>
                  <a:t>。如果</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-1)/</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=-1</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，产值指数</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𝑌</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𝑌</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0</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等于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指数</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)(1−</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，产业比重下降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基础产业适度超前发展，能为国民经济发展提供有力支撑。基础产业超前系数为适度指标：取值略大于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为宜；取值小于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或远大于 </a:t>
                </a:r>
                <a:r>
                  <a:rPr lang="en-US" altLang="zh-CN" sz="2400" dirty="0">
                    <a:latin typeface="Times New Roman" panose="02020603050405020304" pitchFamily="18" charset="0"/>
                    <a:ea typeface="华文楷体" panose="02010600040101010101" charset="-122"/>
                    <a:cs typeface="Times New Roman" panose="02020603050405020304" pitchFamily="18" charset="0"/>
                  </a:rPr>
                  <a:t>1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均不合理。</a:t>
                </a: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b="-6171"/>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21</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（二）产业结构变动趋势统计指标</a:t>
            </a:r>
          </a:p>
        </p:txBody>
      </p:sp>
      <p:pic>
        <p:nvPicPr>
          <p:cNvPr id="4" name="图片 3"/>
          <p:cNvPicPr>
            <a:picLocks noChangeAspect="1"/>
          </p:cNvPicPr>
          <p:nvPr/>
        </p:nvPicPr>
        <p:blipFill>
          <a:blip r:embed="rId5"/>
          <a:stretch>
            <a:fillRect/>
          </a:stretch>
        </p:blipFill>
        <p:spPr>
          <a:xfrm>
            <a:off x="4972049" y="2301460"/>
            <a:ext cx="2803461" cy="6771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3" dur="500"/>
                                        <p:tgtEl>
                                          <p:spTgt spid="23559">
                                            <p:txEl>
                                              <p:pRg st="3" end="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6" dur="500"/>
                                        <p:tgtEl>
                                          <p:spTgt spid="235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.产业结构超前值法</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结构超前值指标，能同时反映产业结构变化的程度和方向。</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𝑉</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f>
                        <m:f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fPr>
                        <m:num>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𝑏</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sSup>
                            <m:sSup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pPr>
                            <m:e>
                              <m:d>
                                <m:d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d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𝑟</m:t>
                                  </m:r>
                                </m:e>
                              </m:d>
                            </m:e>
                            <m:sup>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𝑛</m:t>
                              </m:r>
                            </m:sup>
                          </m:sSup>
                        </m:num>
                        <m:den>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𝐵</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𝐴</m:t>
                          </m:r>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×100%</m:t>
                      </m:r>
                    </m:oMath>
                  </m:oMathPara>
                </a14:m>
                <a:endParaRPr lang="en-US" altLang="zh-CN" sz="2400" b="0" dirty="0">
                  <a:latin typeface="Times New Roman" panose="02020603050405020304" pitchFamily="18" charset="0"/>
                  <a:ea typeface="Cambria Math" panose="02040503050406030204" pitchFamily="18" charset="0"/>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其中，</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𝐴</m:t>
                    </m:r>
                  </m:oMath>
                </a14:m>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和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𝐵</m:t>
                    </m:r>
                  </m:oMath>
                </a14:m>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分别为某一经济系统基期和报告期的增加值；</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𝑟</m:t>
                    </m:r>
                  </m:oMath>
                </a14:m>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为考察期内该系统增加值的平均增长率；</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𝑎</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和</a:t>
                </a:r>
                <a14:m>
                  <m:oMath xmlns:m="http://schemas.openxmlformats.org/officeDocument/2006/math">
                    <m:sSub>
                      <m:sSubPr>
                        <m:ctrlP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𝑏</m:t>
                        </m:r>
                      </m:e>
                      <m:sub>
                        <m:r>
                          <a:rPr lang="en-US" altLang="zh-CN" sz="2400" b="0" i="1" dirty="0"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为该系统所属行业报告期的增加值。</a:t>
                </a:r>
              </a:p>
              <a:p>
                <a:pPr fontAlgn="auto">
                  <a:lnSpc>
                    <a:spcPts val="3400"/>
                  </a:lnSpc>
                  <a:spcBef>
                    <a:spcPts val="0"/>
                  </a:spcBef>
                  <a:buFontTx/>
                  <a:buNone/>
                </a:pPr>
                <a:r>
                  <a:rPr lang="zh-CN" altLang="en-US" sz="2400" dirty="0">
                    <a:ea typeface="华文楷体" panose="02010600040101010101" charset="-122"/>
                    <a:cs typeface="Times New Roman" panose="02020603050405020304" pitchFamily="18" charset="0"/>
                  </a:rPr>
                  <a:t>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 </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𝑉</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ea typeface="华文楷体" panose="02010600040101010101" charset="-122"/>
                    <a:cs typeface="Times New Roman" panose="02020603050405020304" pitchFamily="18" charset="0"/>
                  </a:rPr>
                  <a:t>为正指标：某产业取值大于 </a:t>
                </a:r>
                <a:r>
                  <a:rPr lang="en-US" altLang="zh-CN" sz="2400" dirty="0">
                    <a:ea typeface="华文楷体" panose="02010600040101010101" charset="-122"/>
                    <a:cs typeface="Times New Roman" panose="02020603050405020304" pitchFamily="18" charset="0"/>
                  </a:rPr>
                  <a:t>0</a:t>
                </a:r>
                <a:r>
                  <a:rPr lang="zh-CN" altLang="en-US" sz="2400" dirty="0">
                    <a:ea typeface="华文楷体" panose="02010600040101010101" charset="-122"/>
                    <a:cs typeface="Times New Roman" panose="02020603050405020304" pitchFamily="18" charset="0"/>
                  </a:rPr>
                  <a:t>，表明以所在系统为参照，该产业发展超前；反之，亦反</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ea typeface="华文楷体" panose="02010600040101010101" charset="-122"/>
                    <a:cs typeface="Times New Roman" panose="02020603050405020304" pitchFamily="18" charset="0"/>
                  </a:rPr>
                  <a:t>其有两个优点：一是满足系统内所有行业的超前值与滞后值之和为 </a:t>
                </a:r>
                <a:r>
                  <a:rPr lang="en-US" altLang="zh-CN" sz="2400" dirty="0">
                    <a:ea typeface="华文楷体" panose="02010600040101010101" charset="-122"/>
                    <a:cs typeface="Times New Roman" panose="02020603050405020304" pitchFamily="18" charset="0"/>
                  </a:rPr>
                  <a:t>0</a:t>
                </a:r>
                <a:r>
                  <a:rPr lang="zh-CN" altLang="en-US" sz="2400" dirty="0">
                    <a:ea typeface="华文楷体" panose="02010600040101010101" charset="-122"/>
                    <a:cs typeface="Times New Roman" panose="02020603050405020304" pitchFamily="18" charset="0"/>
                  </a:rPr>
                  <a:t>；二是可在不同层级展开分析，既可在国民经济中考察三次产业，也可在某产业内考察细分行业。</a:t>
                </a: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22</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（二）产业结构变动趋势统计指标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3" dur="500"/>
                                        <p:tgtEl>
                                          <p:spTgt spid="23559">
                                            <p:txEl>
                                              <p:pRg st="3" end="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16" dur="500"/>
                                        <p:tgtEl>
                                          <p:spTgt spid="23559">
                                            <p:txEl>
                                              <p:pRg st="5" end="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559">
                                            <p:txEl>
                                              <p:pRg st="6" end="6"/>
                                            </p:txEl>
                                          </p:spTgt>
                                        </p:tgtEl>
                                        <p:attrNameLst>
                                          <p:attrName>style.visibility</p:attrName>
                                        </p:attrNameLst>
                                      </p:cBhvr>
                                      <p:to>
                                        <p:strVal val="visible"/>
                                      </p:to>
                                    </p:set>
                                    <p:animEffect transition="in" filter="blinds(horizontal)">
                                      <p:cBhvr>
                                        <p:cTn id="19" dur="500"/>
                                        <p:tgtEl>
                                          <p:spTgt spid="235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4</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.生产率上升率与比较劳动生产率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生产率上升率是反映某产业不同时期生产率提高情况的指标。</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14:m>
                  <m:oMath xmlns:m="http://schemas.openxmlformats.org/officeDocument/2006/math">
                    <m:r>
                      <a:rPr lang="en-US" altLang="zh-CN" sz="2400" b="0" i="1" dirty="0" smtClean="0">
                        <a:latin typeface="Cambria Math" panose="02040503050406030204" pitchFamily="18" charset="0"/>
                        <a:ea typeface="Cambria Math" panose="02040503050406030204" pitchFamily="18" charset="0"/>
                        <a:cs typeface="Times New Roman" panose="02020603050405020304" pitchFamily="18" charset="0"/>
                      </a:rPr>
                      <m:t>                                    </m:t>
                    </m:r>
                    <m:r>
                      <a:rPr lang="zh-CN" altLang="en-US" sz="2400" b="0" i="1" dirty="0">
                        <a:latin typeface="Cambria Math" panose="02040503050406030204" pitchFamily="18" charset="0"/>
                        <a:ea typeface="Cambria Math" panose="02040503050406030204" pitchFamily="18" charset="0"/>
                        <a:cs typeface="Times New Roman" panose="02020603050405020304" pitchFamily="18" charset="0"/>
                      </a:rPr>
                      <m:t>生产</m:t>
                    </m:r>
                  </m:oMath>
                </a14:m>
                <a:r>
                  <a:rPr lang="zh-CN" altLang="en-US" sz="2400" b="0" dirty="0">
                    <a:latin typeface="Times New Roman" panose="02020603050405020304" pitchFamily="18" charset="0"/>
                    <a:ea typeface="Cambria Math" panose="02040503050406030204" pitchFamily="18" charset="0"/>
                    <a:cs typeface="Times New Roman" panose="02020603050405020304" pitchFamily="18" charset="0"/>
                  </a:rPr>
                  <a:t>率上升率</a:t>
                </a:r>
                <a:r>
                  <a:rPr lang="en-US" altLang="zh-CN" sz="2400" b="0" dirty="0">
                    <a:latin typeface="Times New Roman" panose="02020603050405020304" pitchFamily="18" charset="0"/>
                    <a:ea typeface="Cambria Math" panose="02040503050406030204" pitchFamily="18" charset="0"/>
                    <a:cs typeface="Times New Roman" panose="02020603050405020304" pitchFamily="18" charset="0"/>
                  </a:rPr>
                  <a:t>=</a:t>
                </a:r>
                <a14:m>
                  <m:oMath xmlns:m="http://schemas.openxmlformats.org/officeDocument/2006/math">
                    <m:d>
                      <m:d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dPr>
                      <m:e>
                        <m:f>
                          <m:f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fPr>
                          <m:num>
                            <m:r>
                              <a:rPr lang="zh-CN" altLang="en-US" sz="2400" i="1">
                                <a:latin typeface="Cambria Math" panose="02040503050406030204" pitchFamily="18" charset="0"/>
                                <a:ea typeface="Cambria Math" panose="02040503050406030204" pitchFamily="18" charset="0"/>
                                <a:cs typeface="Times New Roman" panose="02020603050405020304" pitchFamily="18" charset="0"/>
                              </a:rPr>
                              <m:t>产业</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zh-CN" altLang="en-US" sz="2400" i="1">
                                <a:latin typeface="Cambria Math" panose="02040503050406030204" pitchFamily="18" charset="0"/>
                                <a:ea typeface="Cambria Math" panose="02040503050406030204" pitchFamily="18" charset="0"/>
                                <a:cs typeface="Times New Roman" panose="02020603050405020304" pitchFamily="18" charset="0"/>
                              </a:rPr>
                              <m:t>报告期</m:t>
                            </m:r>
                            <m:r>
                              <a:rPr lang="zh-CN" altLang="en-US" sz="2400" i="1" smtClean="0">
                                <a:latin typeface="Cambria Math" panose="02040503050406030204" pitchFamily="18" charset="0"/>
                                <a:ea typeface="Cambria Math" panose="02040503050406030204" pitchFamily="18" charset="0"/>
                                <a:cs typeface="Times New Roman" panose="02020603050405020304" pitchFamily="18" charset="0"/>
                              </a:rPr>
                              <m:t>生产率</m:t>
                            </m:r>
                          </m:num>
                          <m:den>
                            <m:r>
                              <a:rPr lang="zh-CN" altLang="en-US" sz="2400" i="1">
                                <a:latin typeface="Cambria Math" panose="02040503050406030204" pitchFamily="18" charset="0"/>
                                <a:ea typeface="Cambria Math" panose="02040503050406030204" pitchFamily="18" charset="0"/>
                                <a:cs typeface="Times New Roman" panose="02020603050405020304" pitchFamily="18" charset="0"/>
                              </a:rPr>
                              <m:t>产业</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zh-CN" altLang="en-US" sz="2400" i="1">
                                <a:latin typeface="Cambria Math" panose="02040503050406030204" pitchFamily="18" charset="0"/>
                                <a:ea typeface="Cambria Math" panose="02040503050406030204" pitchFamily="18" charset="0"/>
                                <a:cs typeface="Times New Roman" panose="02020603050405020304" pitchFamily="18" charset="0"/>
                              </a:rPr>
                              <m:t>基</m:t>
                            </m:r>
                            <m:r>
                              <a:rPr lang="zh-CN" altLang="en-US" sz="2400" i="1" smtClean="0">
                                <a:latin typeface="Cambria Math" panose="02040503050406030204" pitchFamily="18" charset="0"/>
                                <a:ea typeface="Cambria Math" panose="02040503050406030204" pitchFamily="18" charset="0"/>
                                <a:cs typeface="Times New Roman" panose="02020603050405020304" pitchFamily="18" charset="0"/>
                              </a:rPr>
                              <m:t>期</m:t>
                            </m:r>
                            <m:r>
                              <a:rPr lang="zh-CN" altLang="en-US" sz="2400" i="1">
                                <a:latin typeface="Cambria Math" panose="02040503050406030204" pitchFamily="18" charset="0"/>
                                <a:ea typeface="Cambria Math" panose="02040503050406030204" pitchFamily="18" charset="0"/>
                                <a:cs typeface="Times New Roman" panose="02020603050405020304" pitchFamily="18" charset="0"/>
                              </a:rPr>
                              <m:t>生产率</m:t>
                            </m:r>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m:t>
                        </m:r>
                      </m:e>
                    </m:d>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×100%</m:t>
                    </m:r>
                  </m:oMath>
                </a14:m>
                <a:endParaRPr lang="en-US" altLang="zh-CN" sz="2400" b="0" dirty="0">
                  <a:latin typeface="Times New Roman" panose="02020603050405020304" pitchFamily="18" charset="0"/>
                  <a:ea typeface="Cambria Math" panose="02040503050406030204" pitchFamily="18" charset="0"/>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ea typeface="华文楷体" panose="02010600040101010101" charset="-122"/>
                    <a:cs typeface="Times New Roman" panose="02020603050405020304" pitchFamily="18" charset="0"/>
                  </a:rPr>
                  <a:t>	     </a:t>
                </a:r>
                <a:r>
                  <a:rPr lang="zh-CN" altLang="en-US" sz="2400" dirty="0">
                    <a:ea typeface="华文楷体" panose="02010600040101010101" charset="-122"/>
                    <a:cs typeface="Times New Roman" panose="02020603050405020304" pitchFamily="18" charset="0"/>
                  </a:rPr>
                  <a:t>其中，生产率可以是任何生产率。生产率上升较快的产业在竞争中占有优势，其在产业结构中的比重上升，进而使产业结构向更高生产率水平发展。因此，该指标是预示产业机构变化趋势的重要指标。</a:t>
                </a:r>
                <a:endParaRPr lang="en-US" altLang="zh-CN" sz="2400" dirty="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ea typeface="华文楷体" panose="02010600040101010101" charset="-122"/>
                    <a:cs typeface="Times New Roman" panose="02020603050405020304" pitchFamily="18" charset="0"/>
                  </a:rPr>
                  <a:t>         比较劳动生产率是某一产业劳动生产率与全社会劳动生产率之比，其等价于某产业产值比重与劳动力比重之比。</a:t>
                </a: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23</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三、产业结构动态统计分析</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（二）产业结构变动趋势统计指标</a:t>
            </a:r>
          </a:p>
        </p:txBody>
      </p:sp>
      <p:pic>
        <p:nvPicPr>
          <p:cNvPr id="4" name="图片 3"/>
          <p:cNvPicPr>
            <a:picLocks noChangeAspect="1"/>
          </p:cNvPicPr>
          <p:nvPr/>
        </p:nvPicPr>
        <p:blipFill>
          <a:blip r:embed="rId5"/>
          <a:stretch>
            <a:fillRect/>
          </a:stretch>
        </p:blipFill>
        <p:spPr>
          <a:xfrm>
            <a:off x="4852417" y="4835122"/>
            <a:ext cx="2767581" cy="7338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3" dur="500"/>
                                        <p:tgtEl>
                                          <p:spTgt spid="23559">
                                            <p:txEl>
                                              <p:pRg st="3" end="3"/>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16" dur="500"/>
                                        <p:tgtEl>
                                          <p:spTgt spid="23559">
                                            <p:txEl>
                                              <p:pRg st="5" end="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559">
                                            <p:txEl>
                                              <p:pRg st="8" end="8"/>
                                            </p:txEl>
                                          </p:spTgt>
                                        </p:tgtEl>
                                        <p:attrNameLst>
                                          <p:attrName>style.visibility</p:attrName>
                                        </p:attrNameLst>
                                      </p:cBhvr>
                                      <p:to>
                                        <p:strVal val="visible"/>
                                      </p:to>
                                    </p:set>
                                    <p:animEffect transition="in" filter="blinds(horizontal)">
                                      <p:cBhvr>
                                        <p:cTn id="19" dur="500"/>
                                        <p:tgtEl>
                                          <p:spTgt spid="235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产业结构效应是指产业结构变化对其他变量的影响。其涉及经济增长、收入差距、城市化、技术进步、国际贸易、环境变化等方面。</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𝐺</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d>
                            <m:d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dPr>
                            <m:e>
                              <m:nary>
                                <m:naryPr>
                                  <m:chr m:val="∑"/>
                                  <m:subHide m:val="on"/>
                                  <m:supHide m:val="on"/>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e>
                              </m:nary>
                            </m:e>
                          </m:d>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𝐹</m:t>
                              </m:r>
                            </m:e>
                          </m:acc>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d>
                                    <m:d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dPr>
                                    <m:e>
                                      <m:f>
                                        <m:f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sub>
                                          </m:sSub>
                                        </m:num>
                                        <m:den>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sub>
                                              </m:sSub>
                                            </m:e>
                                          </m:nary>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𝐹</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sub>
                                      </m:sSub>
                                    </m:e>
                                  </m:d>
                                </m:e>
                              </m:nary>
                            </m:e>
                          </m:nary>
                        </m:e>
                      </m:nary>
                    </m:oMath>
                  </m:oMathPara>
                </a14:m>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式中，</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代表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产业要素（如劳动）投入量；</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表示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产业要素生产率（如劳动生产率）。可借助指数体系因素分析方法，探讨产业结构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变化对经济增长∑</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的效应。</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128905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24</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四、产业结构效应统计分析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0" dur="500"/>
                                        <p:tgtEl>
                                          <p:spTgt spid="23559">
                                            <p:txEl>
                                              <p:pRg st="3" end="3"/>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13" dur="500"/>
                                        <p:tgtEl>
                                          <p:spTgt spid="23559">
                                            <p:txEl>
                                              <p:pRg st="5" end="5"/>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6" end="6"/>
                                            </p:txEl>
                                          </p:spTgt>
                                        </p:tgtEl>
                                        <p:attrNameLst>
                                          <p:attrName>style.visibility</p:attrName>
                                        </p:attrNameLst>
                                      </p:cBhvr>
                                      <p:to>
                                        <p:strVal val="visible"/>
                                      </p:to>
                                    </p:set>
                                    <p:animEffect transition="in" filter="blinds(horizontal)">
                                      <p:cBhvr>
                                        <p:cTn id="16" dur="500"/>
                                        <p:tgtEl>
                                          <p:spTgt spid="235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23559" name="Rectangle 7"/>
              <p:cNvSpPr>
                <a:spLocks noGrp="1" noRot="1" noChangeArrowheads="1"/>
              </p:cNvSpPr>
              <p:nvPr>
                <p:ph idx="1"/>
              </p:nvPr>
            </p:nvSpPr>
            <p:spPr>
              <a:xfrm>
                <a:off x="557530" y="91440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1.产业结构效应绝对指标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产业结构变化引起的国民经济产出变化绝对额为：</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𝑆𝐸𝑉</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d>
                            <m:d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dPr>
                            <m:e>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f>
                                    <m:f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m:t>
                                          </m:r>
                                        </m:sub>
                                      </m:sSub>
                                    </m:num>
                                    <m:den>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m:t>
                                              </m:r>
                                            </m:sub>
                                          </m:sSub>
                                        </m:e>
                                      </m:nary>
                                    </m:den>
                                  </m:f>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𝐹</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f>
                                        <m:f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num>
                                        <m:den>
                                          <m:nary>
                                            <m:naryPr>
                                              <m:chr m:val="∑"/>
                                              <m:subHide m:val="on"/>
                                              <m:supHide m:val="on"/>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naryPr>
                                            <m:sub/>
                                            <m:sup/>
                                            <m:e>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e>
                                          </m:nary>
                                        </m:den>
                                      </m:f>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𝐹</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e>
                                  </m:nary>
                                </m:e>
                              </m:nary>
                            </m:e>
                          </m:d>
                        </m:e>
                      </m:nary>
                    </m:oMath>
                  </m:oMathPara>
                </a14:m>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式中，</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0</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和 </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分别表示基期和报告期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产业的要素投入量；∑</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0</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和∑</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分别表示基期和报告期国民经济要素投入总和；</a:t>
                </a:r>
                <a14:m>
                  <m:oMath xmlns:m="http://schemas.openxmlformats.org/officeDocument/2006/math">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0</m:t>
                        </m:r>
                      </m:sub>
                    </m:sSub>
                  </m:oMath>
                </a14:m>
                <a:r>
                  <a:rPr lang="zh-CN" altLang="en-US" sz="2400" dirty="0">
                    <a:latin typeface="Times New Roman" panose="02020603050405020304" pitchFamily="18" charset="0"/>
                    <a:ea typeface="华文楷体" panose="02010600040101010101" charset="-122"/>
                    <a:cs typeface="Times New Roman" panose="02020603050405020304" pitchFamily="18" charset="0"/>
                  </a:rPr>
                  <a:t>表示 </a:t>
                </a:r>
                <a14:m>
                  <m:oMath xmlns:m="http://schemas.openxmlformats.org/officeDocument/2006/math">
                    <m:r>
                      <a:rPr lang="en-US" altLang="zh-CN" sz="2400" i="1" dirty="0" smtClean="0">
                        <a:latin typeface="Cambria Math" panose="02040503050406030204" pitchFamily="18" charset="0"/>
                        <a:ea typeface="华文楷体" panose="02010600040101010101" charset="-122"/>
                        <a:cs typeface="Times New Roman" panose="02020603050405020304" pitchFamily="18" charset="0"/>
                      </a:rPr>
                      <m:t>𝑖</m:t>
                    </m:r>
                  </m:oMath>
                </a14:m>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产业基期的要素生产率。国民经济总投入固定在报告期，要素生产率固定在基期，</a:t>
                </a:r>
                <a:r>
                  <a:rPr lang="en-US" altLang="zh-CN" sz="2400" dirty="0">
                    <a:latin typeface="Times New Roman" panose="02020603050405020304" pitchFamily="18" charset="0"/>
                    <a:ea typeface="华文楷体" panose="02010600040101010101" charset="-122"/>
                    <a:cs typeface="Times New Roman" panose="02020603050405020304" pitchFamily="18" charset="0"/>
                  </a:rPr>
                  <a:t>SEV</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仅反映产业结构对增长的影响。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p>
            </p:txBody>
          </p:sp>
        </mc:Choice>
        <mc:Fallback xmlns="">
          <p:sp>
            <p:nvSpPr>
              <p:cNvPr id="23559" name="Rectangle 7"/>
              <p:cNvSpPr>
                <a:spLocks noRot="1" noChangeAspect="1" noMove="1" noResize="1" noEditPoints="1" noAdjustHandles="1" noChangeArrowheads="1" noChangeShapeType="1" noTextEdit="1"/>
              </p:cNvSpPr>
              <p:nvPr>
                <p:ph idx="1"/>
              </p:nvPr>
            </p:nvSpPr>
            <p:spPr>
              <a:xfrm>
                <a:off x="557530" y="914400"/>
                <a:ext cx="11457305" cy="5330190"/>
              </a:xfrm>
              <a:blipFill rotWithShape="1">
                <a:blip r:embed="rId4"/>
                <a:stretch>
                  <a:fillRect/>
                </a:stretch>
              </a:blipFill>
              <a:ln>
                <a:noFill/>
              </a:ln>
            </p:spPr>
            <p:txBody>
              <a:bodyPr/>
              <a:lstStyle/>
              <a:p>
                <a:r>
                  <a:rPr lang="zh-CN"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25</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四、产业结构效应统计分析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3" dur="500"/>
                                        <p:tgtEl>
                                          <p:spTgt spid="23559">
                                            <p:txEl>
                                              <p:pRg st="4" end="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6" end="6"/>
                                            </p:txEl>
                                          </p:spTgt>
                                        </p:tgtEl>
                                        <p:attrNameLst>
                                          <p:attrName>style.visibility</p:attrName>
                                        </p:attrNameLst>
                                      </p:cBhvr>
                                      <p:to>
                                        <p:strVal val="visible"/>
                                      </p:to>
                                    </p:set>
                                    <p:animEffect transition="in" filter="blinds(horizontal)">
                                      <p:cBhvr>
                                        <p:cTn id="16" dur="500"/>
                                        <p:tgtEl>
                                          <p:spTgt spid="23559">
                                            <p:txEl>
                                              <p:pRg st="6" end="6"/>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559">
                                            <p:txEl>
                                              <p:pRg st="7" end="7"/>
                                            </p:txEl>
                                          </p:spTgt>
                                        </p:tgtEl>
                                        <p:attrNameLst>
                                          <p:attrName>style.visibility</p:attrName>
                                        </p:attrNameLst>
                                      </p:cBhvr>
                                      <p:to>
                                        <p:strVal val="visible"/>
                                      </p:to>
                                    </p:set>
                                    <p:animEffect transition="in" filter="blinds(horizontal)">
                                      <p:cBhvr>
                                        <p:cTn id="19" dur="500"/>
                                        <p:tgtEl>
                                          <p:spTgt spid="235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mc:AlternateContent xmlns:mc="http://schemas.openxmlformats.org/markup-compatibility/2006">
        <mc:Choice xmlns:a14="http://schemas.microsoft.com/office/drawing/2010/main" Requires="a14">
          <p:sp>
            <p:nvSpPr>
              <p:cNvPr id="23559" name="Rectangle 7"/>
              <p:cNvSpPr>
                <a:spLocks noGrp="1" noRot="1" noChangeArrowheads="1"/>
              </p:cNvSpPr>
              <p:nvPr>
                <p:ph idx="1"/>
              </p:nvPr>
            </p:nvSpPr>
            <p:spPr>
              <a:xfrm>
                <a:off x="557530" y="91440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.产业结构效应相对指标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为消除绝对指标规模和量纲的影响，进一步计算产业结构效应的相对指标：</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6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600"/>
                  </a:lnSpc>
                  <a:spcBef>
                    <a:spcPts val="0"/>
                  </a:spcBef>
                  <a:buFontTx/>
                  <a:buNone/>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𝑅</m:t>
                      </m:r>
                      <m:r>
                        <a:rPr lang="en-US" altLang="zh-CN" sz="2400" i="1">
                          <a:latin typeface="Cambria Math" panose="02040503050406030204" pitchFamily="18" charset="0"/>
                          <a:ea typeface="华文楷体" panose="02010600040101010101" charset="-122"/>
                          <a:cs typeface="Times New Roman" panose="02020603050405020304" pitchFamily="18" charset="0"/>
                        </a:rPr>
                        <m:t>𝐸𝑉</m:t>
                      </m:r>
                      <m:r>
                        <a:rPr lang="en-US" altLang="zh-CN" sz="2400" i="1">
                          <a:latin typeface="Cambria Math" panose="02040503050406030204" pitchFamily="18" charset="0"/>
                          <a:ea typeface="华文楷体" panose="02010600040101010101" charset="-122"/>
                          <a:cs typeface="Times New Roman" panose="02020603050405020304" pitchFamily="18" charset="0"/>
                        </a:rPr>
                        <m:t>=</m:t>
                      </m:r>
                      <m:f>
                        <m:f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fPr>
                        <m:num>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𝑆𝐸𝑉</m:t>
                          </m:r>
                        </m:num>
                        <m:den>
                          <m:nary>
                            <m:naryPr>
                              <m:chr m:val="∑"/>
                              <m:subHide m:val="on"/>
                              <m:supHide m:val="on"/>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sSub>
                                <m:sSubPr>
                                  <m:ctrlPr>
                                    <a:rPr lang="en-US" altLang="zh-CN" sz="240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1</m:t>
                                  </m:r>
                                </m:sub>
                              </m:s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m:t>
                              </m:r>
                              <m:nary>
                                <m:naryPr>
                                  <m:chr m:val="∑"/>
                                  <m:subHide m:val="on"/>
                                  <m:supHide m:val="on"/>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naryPr>
                                <m:sub/>
                                <m:sup/>
                                <m:e>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𝐹</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0</m:t>
                                      </m:r>
                                    </m:sub>
                                  </m:sSub>
                                  <m:sSub>
                                    <m:sSubPr>
                                      <m:ctrlPr>
                                        <a:rPr lang="en-US" altLang="zh-CN" sz="2400" b="0" i="1" smtClean="0">
                                          <a:latin typeface="Cambria Math" panose="02040503050406030204" pitchFamily="18" charset="0"/>
                                          <a:ea typeface="华文楷体" panose="02010600040101010101" charset="-122"/>
                                          <a:cs typeface="Times New Roman" panose="02020603050405020304" pitchFamily="18" charset="0"/>
                                        </a:rPr>
                                      </m:ctrlPr>
                                    </m:sSubPr>
                                    <m:e>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𝑇</m:t>
                                      </m:r>
                                    </m:e>
                                    <m:sub>
                                      <m:r>
                                        <a:rPr lang="en-US" altLang="zh-CN" sz="2400" b="0" i="1" smtClean="0">
                                          <a:latin typeface="Cambria Math" panose="02040503050406030204" pitchFamily="18" charset="0"/>
                                          <a:ea typeface="华文楷体" panose="02010600040101010101" charset="-122"/>
                                          <a:cs typeface="Times New Roman" panose="02020603050405020304" pitchFamily="18" charset="0"/>
                                        </a:rPr>
                                        <m:t>𝑖</m:t>
                                      </m:r>
                                      <m:r>
                                        <a:rPr lang="en-US" altLang="zh-CN" sz="2400" b="0" i="1" smtClean="0">
                                          <a:latin typeface="Cambria Math" panose="02040503050406030204" pitchFamily="18" charset="0"/>
                                          <a:ea typeface="华文楷体" panose="02010600040101010101" charset="-122"/>
                                          <a:cs typeface="Times New Roman" panose="02020603050405020304" pitchFamily="18" charset="0"/>
                                        </a:rPr>
                                        <m:t>0</m:t>
                                      </m:r>
                                    </m:sub>
                                  </m:sSub>
                                </m:e>
                              </m:nary>
                            </m:e>
                          </m:nary>
                        </m:den>
                      </m:f>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100%=</m:t>
                      </m:r>
                      <m:f>
                        <m:f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𝑆𝐸𝑉</m:t>
                          </m:r>
                        </m:num>
                        <m:den>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𝐺</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m:t>
                              </m:r>
                            </m:sub>
                          </m:s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𝐺</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×100%</m:t>
                      </m:r>
                    </m:oMath>
                  </m:oMathPara>
                </a14:m>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6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6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式中，</a:t>
                </a:r>
                <a:r>
                  <a:rPr lang="en-US" altLang="zh-CN" sz="2400" dirty="0">
                    <a:latin typeface="Times New Roman" panose="02020603050405020304" pitchFamily="18" charset="0"/>
                    <a:ea typeface="华文楷体" panose="02010600040101010101" charset="-122"/>
                    <a:cs typeface="Times New Roman" panose="02020603050405020304" pitchFamily="18" charset="0"/>
                  </a:rPr>
                  <a:t>RSE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为产业结构效应绝对值 </a:t>
                </a:r>
                <a:r>
                  <a:rPr lang="en-US" altLang="zh-CN" sz="2400" dirty="0">
                    <a:latin typeface="Times New Roman" panose="02020603050405020304" pitchFamily="18" charset="0"/>
                    <a:ea typeface="华文楷体" panose="02010600040101010101" charset="-122"/>
                    <a:cs typeface="Times New Roman" panose="02020603050405020304" pitchFamily="18" charset="0"/>
                  </a:rPr>
                  <a:t>SEV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与国民经济总产出增长量之比。                                </a:t>
                </a:r>
              </a:p>
            </p:txBody>
          </p:sp>
        </mc:Choice>
        <mc:Fallback>
          <p:sp>
            <p:nvSpPr>
              <p:cNvPr id="23559" name="Rectangle 7"/>
              <p:cNvSpPr>
                <a:spLocks noGrp="1" noRot="1" noChangeAspect="1" noMove="1" noResize="1" noEditPoints="1" noAdjustHandles="1" noChangeArrowheads="1" noChangeShapeType="1" noTextEdit="1"/>
              </p:cNvSpPr>
              <p:nvPr>
                <p:ph idx="1"/>
              </p:nvPr>
            </p:nvSpPr>
            <p:spPr>
              <a:xfrm>
                <a:off x="557530" y="914400"/>
                <a:ext cx="11457305" cy="5330190"/>
              </a:xfrm>
              <a:blipFill>
                <a:blip r:embed="rId4"/>
                <a:stretch>
                  <a:fillRect t="-343"/>
                </a:stretch>
              </a:blipFill>
              <a:ln>
                <a:noFill/>
              </a:ln>
            </p:spPr>
            <p:txBody>
              <a:bodyPr/>
              <a:lstStyle/>
              <a:p>
                <a:r>
                  <a:rPr lang="zh-SG" altLang="en-US">
                    <a:noFill/>
                  </a:rPr>
                  <a:t> </a:t>
                </a:r>
              </a:p>
            </p:txBody>
          </p:sp>
        </mc:Fallback>
      </mc:AlternateContent>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26</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四、产业结构效应统计分析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0" dur="500"/>
                                        <p:tgtEl>
                                          <p:spTgt spid="235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13" dur="500"/>
                                        <p:tgtEl>
                                          <p:spTgt spid="23559">
                                            <p:txEl>
                                              <p:pRg st="4" end="4"/>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559">
                                            <p:txEl>
                                              <p:pRg st="6" end="6"/>
                                            </p:txEl>
                                          </p:spTgt>
                                        </p:tgtEl>
                                        <p:attrNameLst>
                                          <p:attrName>style.visibility</p:attrName>
                                        </p:attrNameLst>
                                      </p:cBhvr>
                                      <p:to>
                                        <p:strVal val="visible"/>
                                      </p:to>
                                    </p:set>
                                    <p:animEffect transition="in" filter="blinds(horizontal)">
                                      <p:cBhvr>
                                        <p:cTn id="16" dur="500"/>
                                        <p:tgtEl>
                                          <p:spTgt spid="235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第二节  市场结构统计分析</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27</a:t>
            </a:fld>
            <a:endParaRPr lang="zh-CN" altLang="en-US" sz="2000" dirty="0">
              <a:solidFill>
                <a:schemeClr val="tx1"/>
              </a:solidFill>
            </a:endParaRPr>
          </a:p>
        </p:txBody>
      </p:sp>
      <p:sp>
        <p:nvSpPr>
          <p:cNvPr id="5" name="Rectangle 9"/>
          <p:cNvSpPr txBox="1">
            <a:spLocks noChangeArrowheads="1"/>
          </p:cNvSpPr>
          <p:nvPr/>
        </p:nvSpPr>
        <p:spPr>
          <a:xfrm>
            <a:off x="1934980" y="3674606"/>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一、市场集中度测度方法</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二、市场结构其他测度方法</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28</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（一）市场集中度指标的判定准则</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680268" y="2061218"/>
            <a:ext cx="4748799" cy="3252927"/>
          </a:xfrm>
          <a:prstGeom prst="rect">
            <a:avLst/>
          </a:prstGeom>
        </p:spPr>
      </p:pic>
      <p:sp>
        <p:nvSpPr>
          <p:cNvPr id="7" name="文本框 6"/>
          <p:cNvSpPr txBox="1"/>
          <p:nvPr/>
        </p:nvSpPr>
        <p:spPr>
          <a:xfrm>
            <a:off x="602511" y="1448316"/>
            <a:ext cx="5493489" cy="4890891"/>
          </a:xfrm>
          <a:prstGeom prst="rect">
            <a:avLst/>
          </a:prstGeom>
          <a:noFill/>
        </p:spPr>
        <p:txBody>
          <a:bodyPr wrap="square" rtlCol="0">
            <a:spAutoFit/>
          </a:bodyPr>
          <a:lstStyle/>
          <a:p>
            <a:pPr marL="228600" indent="-228600" algn="just">
              <a:lnSpc>
                <a:spcPts val="4200"/>
              </a:lnSpc>
            </a:pPr>
            <a:r>
              <a:rPr lang="zh-CN" altLang="en-US" sz="2400" dirty="0">
                <a:latin typeface="华文楷体" panose="02010600040101010101" charset="-122"/>
                <a:ea typeface="华文楷体" panose="02010600040101010101" charset="-122"/>
              </a:rPr>
              <a:t>             图中给出直观说明：横轴为特定产业内企业累计个数，按照规模降序排列；纵轴为与上述企业累计市场份额。市场集中曲线，刻画行业内企业的累计市场份额随企业个数增加而上升的模式，其向上凸起的程度表明该市场内企业之间规模的差异大小。一条曲线与 </a:t>
            </a:r>
            <a:r>
              <a:rPr lang="en-US" altLang="zh-CN" sz="2400" dirty="0">
                <a:latin typeface="华文楷体" panose="02010600040101010101" charset="-122"/>
                <a:ea typeface="华文楷体" panose="02010600040101010101" charset="-122"/>
              </a:rPr>
              <a:t>100%</a:t>
            </a:r>
            <a:r>
              <a:rPr lang="zh-CN" altLang="en-US" sz="2400" dirty="0">
                <a:latin typeface="华文楷体" panose="02010600040101010101" charset="-122"/>
                <a:ea typeface="华文楷体" panose="02010600040101010101" charset="-122"/>
              </a:rPr>
              <a:t>水平线交点对应的横坐标，对应这一市场内的企业总量。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产业结构统计分析</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34980" y="3674606"/>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一、产业与行业分类</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二、产业结构水平统计分析</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三、产业结构动态统计分析</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rPr>
              <a:t>四</a:t>
            </a:r>
            <a:r>
              <a:rPr lang="zh-CN" altLang="zh-SG" sz="3600" b="1" dirty="0">
                <a:solidFill>
                  <a:srgbClr val="0070C0"/>
                </a:solidFill>
                <a:latin typeface="楷体" panose="02010609060101010101" charset="-122"/>
                <a:ea typeface="楷体" panose="02010609060101010101" charset="-122"/>
              </a:rPr>
              <a:t>、产业结构</a:t>
            </a:r>
            <a:r>
              <a:rPr lang="zh-CN" altLang="en-US" sz="3600" b="1" dirty="0">
                <a:solidFill>
                  <a:srgbClr val="0070C0"/>
                </a:solidFill>
                <a:latin typeface="楷体" panose="02010609060101010101" charset="-122"/>
                <a:ea typeface="楷体" panose="02010609060101010101" charset="-122"/>
              </a:rPr>
              <a:t>效应</a:t>
            </a:r>
            <a:r>
              <a:rPr lang="zh-CN" altLang="zh-SG" sz="3600" b="1" dirty="0">
                <a:solidFill>
                  <a:srgbClr val="0070C0"/>
                </a:solidFill>
                <a:latin typeface="楷体" panose="02010609060101010101" charset="-122"/>
                <a:ea typeface="楷体" panose="02010609060101010101" charset="-122"/>
              </a:rPr>
              <a:t>统计分析</a:t>
            </a:r>
            <a:endParaRPr lang="zh-SG" altLang="zh-SG" sz="3600" b="1" dirty="0">
              <a:solidFill>
                <a:srgbClr val="0070C0"/>
              </a:solidFill>
              <a:latin typeface="楷体" panose="02010609060101010101" charset="-122"/>
              <a:ea typeface="楷体" panose="02010609060101010101" charset="-122"/>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理想的市场集中度指标，应满足四项判定准则：</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a:t>
            </a:r>
            <a:r>
              <a:rPr lang="en-US" altLang="zh-CN" sz="2400" dirty="0">
                <a:latin typeface="华文楷体" panose="02010600040101010101" charset="-122"/>
                <a:ea typeface="华文楷体" panose="02010600040101010101" charset="-122"/>
                <a:cs typeface="华文楷体" panose="02010600040101010101" charset="-122"/>
              </a:rPr>
              <a:t>1</a:t>
            </a:r>
            <a:r>
              <a:rPr lang="zh-CN" altLang="en-US" sz="2400" dirty="0">
                <a:latin typeface="华文楷体" panose="02010600040101010101" charset="-122"/>
                <a:ea typeface="华文楷体" panose="02010600040101010101" charset="-122"/>
                <a:cs typeface="华文楷体" panose="02010600040101010101" charset="-122"/>
              </a:rPr>
              <a:t>）等级准则：市场集中曲线若始终位于另一条之上，则市场集中度更高。</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a:t>
            </a:r>
            <a:r>
              <a:rPr lang="en-US" altLang="zh-CN" sz="2400" dirty="0">
                <a:latin typeface="华文楷体" panose="02010600040101010101" charset="-122"/>
                <a:ea typeface="华文楷体" panose="02010600040101010101" charset="-122"/>
                <a:cs typeface="华文楷体" panose="02010600040101010101" charset="-122"/>
              </a:rPr>
              <a:t>2</a:t>
            </a:r>
            <a:r>
              <a:rPr lang="zh-CN" altLang="en-US" sz="2400" dirty="0">
                <a:latin typeface="华文楷体" panose="02010600040101010101" charset="-122"/>
                <a:ea typeface="华文楷体" panose="02010600040101010101" charset="-122"/>
                <a:cs typeface="华文楷体" panose="02010600040101010101" charset="-122"/>
              </a:rPr>
              <a:t>）进出准则：新企业进入，集中度降低；原有企业退出，集中度上升。</a:t>
            </a: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rPr>
              <a:t>3</a:t>
            </a:r>
            <a:r>
              <a:rPr lang="zh-CN" altLang="en-US" sz="2400" dirty="0">
                <a:latin typeface="华文楷体" panose="02010600040101010101" charset="-122"/>
                <a:ea typeface="华文楷体" panose="02010600040101010101" charset="-122"/>
                <a:cs typeface="华文楷体" panose="02010600040101010101" charset="-122"/>
              </a:rPr>
              <a:t>）并拆准则：原有企业分拆，集中度下降；原有企业兼并，集中度上升。</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rPr>
              <a:t>2</a:t>
            </a:r>
            <a:r>
              <a:rPr lang="zh-CN" altLang="en-US" sz="2400" dirty="0">
                <a:latin typeface="华文楷体" panose="02010600040101010101" charset="-122"/>
                <a:ea typeface="华文楷体" panose="02010600040101010101" charset="-122"/>
                <a:cs typeface="华文楷体" panose="02010600040101010101" charset="-122"/>
              </a:rPr>
              <a:t>）传递准则：小企业部分市场份额被大企业夺走，集中度上升；大企业部分份额转移到小企业，集中度下降。</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市场集中包含两种相互联系的含义：一是指骨干企业规模扩大，属于市场绝对集中；二是指骨干企业规模在整个行业规模中的比重增大，属于市场相对集中。。</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fontScale="92500"/>
              </a:bodyPr>
              <a:lstStyle/>
              <a:p>
                <a:pPr>
                  <a:lnSpc>
                    <a:spcPts val="4200"/>
                  </a:lnSpc>
                  <a:buNone/>
                </a:pPr>
                <a:r>
                  <a:rPr lang="en-US" altLang="zh-CN" sz="9600" dirty="0">
                    <a:latin typeface="华文楷体" panose="02010600040101010101" charset="-122"/>
                    <a:ea typeface="华文楷体" panose="02010600040101010101" charset="-122"/>
                    <a:cs typeface="华文楷体" panose="02010600040101010101" charset="-122"/>
                  </a:rPr>
                  <a:t> </a:t>
                </a:r>
                <a:r>
                  <a:rPr lang="en-US" altLang="zh-CN" dirty="0">
                    <a:latin typeface="华文楷体" panose="02010600040101010101" charset="-122"/>
                    <a:ea typeface="华文楷体" panose="02010600040101010101" charset="-122"/>
                    <a:cs typeface="华文楷体" panose="02010600040101010101" charset="-122"/>
                  </a:rPr>
                  <a:t>     </a:t>
                </a:r>
                <a:r>
                  <a:rPr lang="zh-CN" altLang="en-US" dirty="0">
                    <a:latin typeface="华文楷体" panose="02010600040101010101" charset="-122"/>
                    <a:ea typeface="华文楷体" panose="02010600040101010101" charset="-122"/>
                    <a:cs typeface="华文楷体" panose="02010600040101010101" charset="-122"/>
                  </a:rPr>
                  <a:t>绝对集中度指标，重点研究市场内的企业个数及其规模大小分布。设某产业内有 </a:t>
                </a:r>
                <a:r>
                  <a:rPr lang="en-US" altLang="zh-CN" dirty="0">
                    <a:latin typeface="华文楷体" panose="02010600040101010101" charset="-122"/>
                    <a:ea typeface="华文楷体" panose="02010600040101010101" charset="-122"/>
                    <a:cs typeface="华文楷体" panose="02010600040101010101" charset="-122"/>
                  </a:rPr>
                  <a:t>n </a:t>
                </a:r>
                <a:r>
                  <a:rPr lang="zh-CN" altLang="en-US" dirty="0">
                    <a:latin typeface="华文楷体" panose="02010600040101010101" charset="-122"/>
                    <a:ea typeface="华文楷体" panose="02010600040101010101" charset="-122"/>
                    <a:cs typeface="华文楷体" panose="02010600040101010101" charset="-122"/>
                  </a:rPr>
                  <a:t>个企业，企业</a:t>
                </a:r>
                <a14:m>
                  <m:oMath xmlns:m="http://schemas.openxmlformats.org/officeDocument/2006/math">
                    <m:r>
                      <a:rPr lang="zh-CN" altLang="en-US" dirty="0">
                        <a:latin typeface="Cambria Math" panose="02040503050406030204" pitchFamily="18" charset="0"/>
                        <a:ea typeface="华文楷体" panose="02010600040101010101" charset="-122"/>
                        <a:cs typeface="华文楷体" panose="02010600040101010101" charset="-122"/>
                      </a:rPr>
                      <m:t> </m:t>
                    </m:r>
                    <m:r>
                      <a:rPr lang="en-US" altLang="zh-CN" dirty="0" err="1">
                        <a:latin typeface="Cambria Math" panose="02040503050406030204" pitchFamily="18" charset="0"/>
                        <a:ea typeface="华文楷体" panose="02010600040101010101" charset="-122"/>
                        <a:cs typeface="华文楷体" panose="02010600040101010101" charset="-122"/>
                      </a:rPr>
                      <m:t>𝑖</m:t>
                    </m:r>
                    <m:r>
                      <a:rPr lang="en-US" altLang="zh-CN" dirty="0">
                        <a:latin typeface="Cambria Math" panose="02040503050406030204" pitchFamily="18" charset="0"/>
                        <a:ea typeface="华文楷体" panose="02010600040101010101" charset="-122"/>
                        <a:cs typeface="华文楷体" panose="02010600040101010101" charset="-122"/>
                      </a:rPr>
                      <m:t> </m:t>
                    </m:r>
                  </m:oMath>
                </a14:m>
                <a:r>
                  <a:rPr lang="zh-CN" altLang="en-US" dirty="0">
                    <a:latin typeface="华文楷体" panose="02010600040101010101" charset="-122"/>
                    <a:ea typeface="华文楷体" panose="02010600040101010101" charset="-122"/>
                    <a:cs typeface="华文楷体" panose="02010600040101010101" charset="-122"/>
                  </a:rPr>
                  <a:t>的规模为 </a:t>
                </a:r>
                <a14:m>
                  <m:oMath xmlns:m="http://schemas.openxmlformats.org/officeDocument/2006/math">
                    <m:sSub>
                      <m:sSubPr>
                        <m:ctrlPr>
                          <a:rPr lang="en-US" altLang="zh-CN" i="1">
                            <a:latin typeface="Cambria Math" panose="02040503050406030204" pitchFamily="18" charset="0"/>
                            <a:ea typeface="华文楷体" panose="02010600040101010101" charset="-122"/>
                            <a:cs typeface="华文楷体" panose="02010600040101010101" charset="-122"/>
                          </a:rPr>
                        </m:ctrlPr>
                      </m:sSubPr>
                      <m:e>
                        <m:r>
                          <a:rPr lang="en-US" altLang="zh-CN">
                            <a:latin typeface="Cambria Math" panose="02040503050406030204" pitchFamily="18" charset="0"/>
                            <a:ea typeface="华文楷体" panose="02010600040101010101" charset="-122"/>
                            <a:cs typeface="华文楷体" panose="02010600040101010101" charset="-122"/>
                          </a:rPr>
                          <m:t>𝑋</m:t>
                        </m:r>
                      </m:e>
                      <m:sub>
                        <m:r>
                          <a:rPr lang="en-US" altLang="zh-CN">
                            <a:latin typeface="Cambria Math" panose="02040503050406030204" pitchFamily="18" charset="0"/>
                            <a:ea typeface="华文楷体" panose="02010600040101010101" charset="-122"/>
                            <a:cs typeface="华文楷体" panose="02010600040101010101" charset="-122"/>
                          </a:rPr>
                          <m:t>𝑖</m:t>
                        </m:r>
                      </m:sub>
                    </m:sSub>
                  </m:oMath>
                </a14:m>
                <a:r>
                  <a:rPr lang="zh-CN" altLang="en-US" dirty="0">
                    <a:latin typeface="华文楷体" panose="02010600040101010101" charset="-122"/>
                    <a:ea typeface="华文楷体" panose="02010600040101010101" charset="-122"/>
                    <a:cs typeface="华文楷体" panose="02010600040101010101" charset="-122"/>
                  </a:rPr>
                  <a:t>，整个产业的总规模 </a:t>
                </a:r>
                <a14:m>
                  <m:oMath xmlns:m="http://schemas.openxmlformats.org/officeDocument/2006/math">
                    <m:r>
                      <a:rPr lang="en-US" altLang="zh-CN">
                        <a:latin typeface="Cambria Math" panose="02040503050406030204" pitchFamily="18" charset="0"/>
                        <a:ea typeface="华文楷体" panose="02010600040101010101" charset="-122"/>
                        <a:cs typeface="华文楷体" panose="02010600040101010101" charset="-122"/>
                      </a:rPr>
                      <m:t>𝑋</m:t>
                    </m:r>
                    <m:r>
                      <a:rPr lang="en-US" altLang="zh-CN">
                        <a:latin typeface="Cambria Math" panose="02040503050406030204" pitchFamily="18" charset="0"/>
                        <a:ea typeface="华文楷体" panose="02010600040101010101" charset="-122"/>
                        <a:cs typeface="华文楷体" panose="02010600040101010101" charset="-122"/>
                      </a:rPr>
                      <m:t>=</m:t>
                    </m:r>
                    <m:nary>
                      <m:naryPr>
                        <m:chr m:val="∑"/>
                        <m:subHide m:val="on"/>
                        <m:supHide m:val="on"/>
                        <m:ctrlPr>
                          <a:rPr lang="en-US" altLang="zh-CN" i="1">
                            <a:latin typeface="Cambria Math" panose="02040503050406030204" pitchFamily="18" charset="0"/>
                            <a:ea typeface="华文楷体" panose="02010600040101010101" charset="-122"/>
                            <a:cs typeface="华文楷体" panose="02010600040101010101" charset="-122"/>
                          </a:rPr>
                        </m:ctrlPr>
                      </m:naryPr>
                      <m:sub/>
                      <m:sup/>
                      <m:e>
                        <m:sSub>
                          <m:sSubPr>
                            <m:ctrlPr>
                              <a:rPr lang="en-US" altLang="zh-CN" i="1">
                                <a:latin typeface="Cambria Math" panose="02040503050406030204" pitchFamily="18" charset="0"/>
                                <a:ea typeface="华文楷体" panose="02010600040101010101" charset="-122"/>
                                <a:cs typeface="华文楷体" panose="02010600040101010101" charset="-122"/>
                              </a:rPr>
                            </m:ctrlPr>
                          </m:sSubPr>
                          <m:e>
                            <m:r>
                              <a:rPr lang="en-US" altLang="zh-CN">
                                <a:latin typeface="Cambria Math" panose="02040503050406030204" pitchFamily="18" charset="0"/>
                                <a:ea typeface="华文楷体" panose="02010600040101010101" charset="-122"/>
                                <a:cs typeface="华文楷体" panose="02010600040101010101" charset="-122"/>
                              </a:rPr>
                              <m:t>𝑋</m:t>
                            </m:r>
                          </m:e>
                          <m:sub>
                            <m:r>
                              <a:rPr lang="en-US" altLang="zh-CN">
                                <a:latin typeface="Cambria Math" panose="02040503050406030204" pitchFamily="18" charset="0"/>
                                <a:ea typeface="华文楷体" panose="02010600040101010101" charset="-122"/>
                                <a:cs typeface="华文楷体" panose="02010600040101010101" charset="-122"/>
                              </a:rPr>
                              <m:t>𝑖</m:t>
                            </m:r>
                          </m:sub>
                        </m:sSub>
                      </m:e>
                    </m:nary>
                  </m:oMath>
                </a14:m>
                <a:r>
                  <a:rPr lang="zh-CN" altLang="en-US" dirty="0">
                    <a:latin typeface="华文楷体" panose="02010600040101010101" charset="-122"/>
                    <a:ea typeface="华文楷体" panose="02010600040101010101" charset="-122"/>
                    <a:cs typeface="华文楷体" panose="02010600040101010101" charset="-122"/>
                  </a:rPr>
                  <a:t>，企业</a:t>
                </a:r>
                <a14:m>
                  <m:oMath xmlns:m="http://schemas.openxmlformats.org/officeDocument/2006/math">
                    <m:r>
                      <a:rPr lang="zh-CN" altLang="en-US" dirty="0">
                        <a:latin typeface="Cambria Math" panose="02040503050406030204" pitchFamily="18" charset="0"/>
                        <a:ea typeface="华文楷体" panose="02010600040101010101" charset="-122"/>
                        <a:cs typeface="华文楷体" panose="02010600040101010101" charset="-122"/>
                      </a:rPr>
                      <m:t> </m:t>
                    </m:r>
                    <m:r>
                      <a:rPr lang="en-US" altLang="zh-CN" dirty="0" err="1">
                        <a:latin typeface="Cambria Math" panose="02040503050406030204" pitchFamily="18" charset="0"/>
                        <a:ea typeface="华文楷体" panose="02010600040101010101" charset="-122"/>
                        <a:cs typeface="华文楷体" panose="02010600040101010101" charset="-122"/>
                      </a:rPr>
                      <m:t>𝑖</m:t>
                    </m:r>
                    <m:r>
                      <a:rPr lang="en-US" altLang="zh-CN" dirty="0">
                        <a:latin typeface="Cambria Math" panose="02040503050406030204" pitchFamily="18" charset="0"/>
                        <a:ea typeface="华文楷体" panose="02010600040101010101" charset="-122"/>
                        <a:cs typeface="华文楷体" panose="02010600040101010101" charset="-122"/>
                      </a:rPr>
                      <m:t> </m:t>
                    </m:r>
                  </m:oMath>
                </a14:m>
                <a:r>
                  <a:rPr lang="zh-CN" altLang="en-US" dirty="0">
                    <a:latin typeface="华文楷体" panose="02010600040101010101" charset="-122"/>
                    <a:ea typeface="华文楷体" panose="02010600040101010101" charset="-122"/>
                    <a:cs typeface="华文楷体" panose="02010600040101010101" charset="-122"/>
                  </a:rPr>
                  <a:t>的市场份额为 </a:t>
                </a:r>
                <a14:m>
                  <m:oMath xmlns:m="http://schemas.openxmlformats.org/officeDocument/2006/math">
                    <m:sSub>
                      <m:sSubPr>
                        <m:ctrlPr>
                          <a:rPr lang="en-US" altLang="zh-CN" i="1">
                            <a:latin typeface="Cambria Math" panose="02040503050406030204" pitchFamily="18" charset="0"/>
                            <a:ea typeface="华文楷体" panose="02010600040101010101" charset="-122"/>
                            <a:cs typeface="华文楷体" panose="02010600040101010101" charset="-122"/>
                          </a:rPr>
                        </m:ctrlPr>
                      </m:sSubPr>
                      <m:e>
                        <m:r>
                          <a:rPr lang="en-US" altLang="zh-CN">
                            <a:latin typeface="Cambria Math" panose="02040503050406030204" pitchFamily="18" charset="0"/>
                            <a:ea typeface="华文楷体" panose="02010600040101010101" charset="-122"/>
                            <a:cs typeface="华文楷体" panose="02010600040101010101" charset="-122"/>
                          </a:rPr>
                          <m:t>𝑆</m:t>
                        </m:r>
                      </m:e>
                      <m:sub>
                        <m:r>
                          <a:rPr lang="en-US" altLang="zh-CN">
                            <a:latin typeface="Cambria Math" panose="02040503050406030204" pitchFamily="18" charset="0"/>
                            <a:ea typeface="华文楷体" panose="02010600040101010101" charset="-122"/>
                            <a:cs typeface="华文楷体" panose="02010600040101010101" charset="-122"/>
                          </a:rPr>
                          <m:t>𝑖</m:t>
                        </m:r>
                      </m:sub>
                    </m:sSub>
                  </m:oMath>
                </a14:m>
                <a:r>
                  <a:rPr lang="en-US" altLang="zh-CN" dirty="0">
                    <a:latin typeface="华文楷体" panose="02010600040101010101" charset="-122"/>
                    <a:ea typeface="华文楷体" panose="02010600040101010101" charset="-122"/>
                    <a:cs typeface="华文楷体" panose="02010600040101010101" charset="-122"/>
                  </a:rPr>
                  <a:t>=</a:t>
                </a:r>
                <a14:m>
                  <m:oMath xmlns:m="http://schemas.openxmlformats.org/officeDocument/2006/math">
                    <m:sSub>
                      <m:sSubPr>
                        <m:ctrlPr>
                          <a:rPr lang="en-US" altLang="zh-CN" i="1" dirty="0">
                            <a:latin typeface="Cambria Math" panose="02040503050406030204" pitchFamily="18" charset="0"/>
                            <a:ea typeface="华文楷体" panose="02010600040101010101" charset="-122"/>
                            <a:cs typeface="华文楷体" panose="02010600040101010101" charset="-122"/>
                          </a:rPr>
                        </m:ctrlPr>
                      </m:sSubPr>
                      <m:e>
                        <m:r>
                          <a:rPr lang="en-US" altLang="zh-CN" dirty="0">
                            <a:latin typeface="Cambria Math" panose="02040503050406030204" pitchFamily="18" charset="0"/>
                            <a:ea typeface="华文楷体" panose="02010600040101010101" charset="-122"/>
                            <a:cs typeface="华文楷体" panose="02010600040101010101" charset="-122"/>
                          </a:rPr>
                          <m:t>𝑋</m:t>
                        </m:r>
                      </m:e>
                      <m:sub>
                        <m:r>
                          <a:rPr lang="en-US" altLang="zh-CN" dirty="0">
                            <a:latin typeface="Cambria Math" panose="02040503050406030204" pitchFamily="18" charset="0"/>
                            <a:ea typeface="华文楷体" panose="02010600040101010101" charset="-122"/>
                            <a:cs typeface="华文楷体" panose="02010600040101010101" charset="-122"/>
                          </a:rPr>
                          <m:t>𝑖</m:t>
                        </m:r>
                      </m:sub>
                    </m:sSub>
                    <m:r>
                      <a:rPr lang="en-US" altLang="zh-CN" dirty="0">
                        <a:latin typeface="Cambria Math" panose="02040503050406030204" pitchFamily="18" charset="0"/>
                        <a:ea typeface="华文楷体" panose="02010600040101010101" charset="-122"/>
                        <a:cs typeface="华文楷体" panose="02010600040101010101" charset="-122"/>
                      </a:rPr>
                      <m:t>/</m:t>
                    </m:r>
                    <m:r>
                      <a:rPr lang="en-US" altLang="zh-CN" dirty="0">
                        <a:latin typeface="Cambria Math" panose="02040503050406030204" pitchFamily="18" charset="0"/>
                        <a:ea typeface="华文楷体" panose="02010600040101010101" charset="-122"/>
                        <a:cs typeface="华文楷体" panose="02010600040101010101" charset="-122"/>
                      </a:rPr>
                      <m:t>𝑋</m:t>
                    </m:r>
                  </m:oMath>
                </a14:m>
                <a:r>
                  <a:rPr lang="zh-CN" altLang="en-US" dirty="0">
                    <a:latin typeface="华文楷体" panose="02010600040101010101" charset="-122"/>
                    <a:ea typeface="华文楷体" panose="02010600040101010101" charset="-122"/>
                    <a:cs typeface="华文楷体" panose="02010600040101010101" charset="-122"/>
                  </a:rPr>
                  <a:t>。</a:t>
                </a:r>
              </a:p>
              <a:p>
                <a:pPr>
                  <a:lnSpc>
                    <a:spcPct val="180000"/>
                  </a:lnSpc>
                  <a:buNone/>
                </a:pPr>
                <a:r>
                  <a:rPr lang="zh-CN" altLang="en-US"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1.企业数导数</a:t>
                </a:r>
                <a:endParaRPr lang="en-US" altLang="zh-CN"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ts val="3400"/>
                  </a:lnSpc>
                  <a:spcBef>
                    <a:spcPts val="0"/>
                  </a:spcBef>
                  <a:buNone/>
                </a:pPr>
                <a:r>
                  <a:rPr lang="zh-CN" altLang="en-US" dirty="0">
                    <a:latin typeface="华文楷体" panose="02010600040101010101" charset="-122"/>
                    <a:ea typeface="华文楷体" panose="02010600040101010101" charset="-122"/>
                  </a:rPr>
                  <a:t>         企业数倒数 </a:t>
                </a:r>
                <a:r>
                  <a:rPr lang="en-US" altLang="zh-CN" dirty="0">
                    <a:latin typeface="华文楷体" panose="02010600040101010101" charset="-122"/>
                    <a:ea typeface="华文楷体" panose="02010600040101010101" charset="-122"/>
                  </a:rPr>
                  <a:t>1/n </a:t>
                </a:r>
                <a:r>
                  <a:rPr lang="zh-CN" altLang="en-US" dirty="0">
                    <a:latin typeface="华文楷体" panose="02010600040101010101" charset="-122"/>
                    <a:ea typeface="华文楷体" panose="02010600040101010101" charset="-122"/>
                  </a:rPr>
                  <a:t>是衡量市场集中度的最简便方法，其符合等级准则、进出准则和并拆准则，不符合传递准则。 </a:t>
                </a:r>
                <a:endParaRPr lang="en-US" altLang="zh-CN" dirty="0">
                  <a:latin typeface="华文楷体" panose="02010600040101010101" charset="-122"/>
                  <a:ea typeface="华文楷体" panose="02010600040101010101" charset="-122"/>
                </a:endParaRPr>
              </a:p>
            </p:txBody>
          </p:sp>
        </mc:Choice>
        <mc:Fallback>
          <p:sp>
            <p:nvSpPr>
              <p:cNvPr id="8198" name="Rectangle 9"/>
              <p:cNvSpPr>
                <a:spLocks noGrp="1" noRot="1" noChangeAspect="1" noMove="1" noResize="1" noEditPoints="1" noAdjustHandles="1" noChangeArrowheads="1" noChangeShapeType="1" noTextEdit="1"/>
              </p:cNvSpPr>
              <p:nvPr>
                <p:ph idx="1"/>
              </p:nvPr>
            </p:nvSpPr>
            <p:spPr>
              <a:xfrm>
                <a:off x="615315" y="909320"/>
                <a:ext cx="11386820" cy="4909185"/>
              </a:xfrm>
              <a:blipFill>
                <a:blip r:embed="rId3"/>
                <a:stretch>
                  <a:fillRect/>
                </a:stretch>
              </a:blipFill>
              <a:ln w="25400">
                <a:noFill/>
              </a:ln>
              <a:effectLst>
                <a:outerShdw blurRad="50800" dist="50800" dir="5400000" algn="ctr" rotWithShape="0">
                  <a:schemeClr val="accent5">
                    <a:lumMod val="20000"/>
                    <a:lumOff val="80000"/>
                  </a:schemeClr>
                </a:outerShdw>
              </a:effectLst>
            </p:spPr>
            <p:txBody>
              <a:bodyPr/>
              <a:lstStyle/>
              <a:p>
                <a:r>
                  <a:rPr lang="zh-SG"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a:lnSpc>
                    <a:spcPct val="180000"/>
                  </a:lnSpc>
                  <a:buNone/>
                </a:pP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.集中率与集中系数</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ts val="3400"/>
                  </a:lnSpc>
                  <a:spcBef>
                    <a:spcPts val="0"/>
                  </a:spcBef>
                  <a:buNone/>
                </a:pPr>
                <a:r>
                  <a:rPr lang="zh-CN" altLang="en-US" sz="2400" dirty="0">
                    <a:latin typeface="华文楷体" panose="02010600040101010101" charset="-122"/>
                    <a:ea typeface="华文楷体" panose="02010600040101010101" charset="-122"/>
                  </a:rPr>
                  <a:t>         集中率是某产业中最大的 </a:t>
                </a:r>
                <a:r>
                  <a:rPr lang="en-US" altLang="zh-CN" sz="2400" dirty="0">
                    <a:latin typeface="华文楷体" panose="02010600040101010101" charset="-122"/>
                    <a:ea typeface="华文楷体" panose="02010600040101010101" charset="-122"/>
                  </a:rPr>
                  <a:t>r </a:t>
                </a:r>
                <a:r>
                  <a:rPr lang="zh-CN" altLang="en-US" sz="2400" dirty="0">
                    <a:latin typeface="华文楷体" panose="02010600040101010101" charset="-122"/>
                    <a:ea typeface="华文楷体" panose="02010600040101010101" charset="-122"/>
                  </a:rPr>
                  <a:t>个企业所占的市场份额。</a:t>
                </a:r>
                <a:endParaRPr lang="en-US" altLang="zh-CN" sz="2400" dirty="0">
                  <a:latin typeface="华文楷体" panose="02010600040101010101" charset="-122"/>
                  <a:ea typeface="华文楷体" panose="02010600040101010101" charset="-122"/>
                </a:endParaRPr>
              </a:p>
              <a:p>
                <a:pPr>
                  <a:lnSpc>
                    <a:spcPts val="3400"/>
                  </a:lnSpc>
                  <a:spcBef>
                    <a:spcPts val="0"/>
                  </a:spcBef>
                  <a:buNone/>
                </a:pPr>
                <a:endParaRPr lang="en-US" altLang="zh-CN" dirty="0">
                  <a:latin typeface="华文楷体" panose="02010600040101010101" charset="-122"/>
                  <a:ea typeface="华文楷体" panose="02010600040101010101" charset="-122"/>
                </a:endParaRPr>
              </a:p>
              <a:p>
                <a:pPr>
                  <a:lnSpc>
                    <a:spcPts val="3400"/>
                  </a:lnSpc>
                  <a:spcBef>
                    <a:spcPts val="0"/>
                  </a:spcBef>
                  <a:buNone/>
                </a:pPr>
                <a:endParaRPr lang="en-US" altLang="zh-CN" sz="2400" dirty="0">
                  <a:latin typeface="华文楷体" panose="02010600040101010101" charset="-122"/>
                  <a:ea typeface="华文楷体" panose="02010600040101010101" charset="-122"/>
                </a:endParaRPr>
              </a:p>
              <a:p>
                <a:pPr>
                  <a:lnSpc>
                    <a:spcPts val="3400"/>
                  </a:lnSpc>
                  <a:spcBef>
                    <a:spcPts val="0"/>
                  </a:spcBef>
                  <a:buNone/>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ea typeface="华文楷体" panose="02010600040101010101" charset="-122"/>
                          <a:cs typeface="华文楷体" panose="02010600040101010101" charset="-122"/>
                        </a:rPr>
                        <m:t>𝐶</m:t>
                      </m:r>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𝑅</m:t>
                          </m:r>
                        </m:e>
                        <m:sub>
                          <m:r>
                            <a:rPr lang="en-US" altLang="zh-CN" sz="2400" b="0" i="1" smtClean="0">
                              <a:latin typeface="Cambria Math" panose="02040503050406030204" pitchFamily="18" charset="0"/>
                              <a:ea typeface="华文楷体" panose="02010600040101010101" charset="-122"/>
                            </a:rPr>
                            <m:t>𝑟</m:t>
                          </m:r>
                        </m:sub>
                      </m:sSub>
                      <m:r>
                        <a:rPr lang="en-US" altLang="zh-CN" sz="2400" b="0" i="1" smtClean="0">
                          <a:latin typeface="Cambria Math" panose="02040503050406030204" pitchFamily="18" charset="0"/>
                          <a:ea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𝑟</m:t>
                          </m:r>
                        </m:sup>
                        <m:e>
                          <m:f>
                            <m:fPr>
                              <m:ctrlPr>
                                <a:rPr lang="en-US" altLang="zh-CN" sz="2400" b="0" i="1" smtClean="0">
                                  <a:latin typeface="Cambria Math" panose="02040503050406030204" pitchFamily="18" charset="0"/>
                                  <a:ea typeface="华文楷体" panose="02010600040101010101" charset="-122"/>
                                </a:rPr>
                              </m:ctrlPr>
                            </m:fPr>
                            <m:num>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𝑋</m:t>
                                  </m:r>
                                </m:e>
                                <m:sub>
                                  <m:r>
                                    <a:rPr lang="en-US" altLang="zh-CN" sz="2400" b="0" i="1" smtClean="0">
                                      <a:latin typeface="Cambria Math" panose="02040503050406030204" pitchFamily="18" charset="0"/>
                                      <a:ea typeface="华文楷体" panose="02010600040101010101" charset="-122"/>
                                    </a:rPr>
                                    <m:t>𝑖</m:t>
                                  </m:r>
                                </m:sub>
                              </m:sSub>
                            </m:num>
                            <m:den>
                              <m:r>
                                <a:rPr lang="en-US" altLang="zh-CN" sz="2400" b="0" i="1" smtClean="0">
                                  <a:latin typeface="Cambria Math" panose="02040503050406030204" pitchFamily="18" charset="0"/>
                                  <a:ea typeface="华文楷体" panose="02010600040101010101" charset="-122"/>
                                </a:rPr>
                                <m:t>𝑋</m:t>
                              </m:r>
                            </m:den>
                          </m:f>
                          <m:r>
                            <a:rPr lang="en-US" altLang="zh-CN" sz="2400" b="0" i="1" smtClean="0">
                              <a:latin typeface="Cambria Math" panose="02040503050406030204" pitchFamily="18" charset="0"/>
                              <a:ea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𝑟</m:t>
                              </m:r>
                            </m:sup>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e>
                          </m:nary>
                        </m:e>
                      </m:nary>
                    </m:oMath>
                  </m:oMathPara>
                </a14:m>
                <a:endParaRPr lang="en-US" altLang="zh-CN" sz="2400" dirty="0">
                  <a:latin typeface="华文楷体" panose="02010600040101010101" charset="-122"/>
                  <a:ea typeface="华文楷体" panose="02010600040101010101" charset="-122"/>
                </a:endParaRPr>
              </a:p>
              <a:p>
                <a:pPr>
                  <a:lnSpc>
                    <a:spcPts val="3400"/>
                  </a:lnSpc>
                  <a:spcBef>
                    <a:spcPts val="0"/>
                  </a:spcBef>
                  <a:buNone/>
                </a:pPr>
                <a:endParaRPr lang="zh-CN" altLang="en-US" dirty="0">
                  <a:latin typeface="华文楷体" panose="02010600040101010101" charset="-122"/>
                  <a:ea typeface="华文楷体" panose="02010600040101010101" charset="-122"/>
                </a:endParaRPr>
              </a:p>
              <a:p>
                <a:pPr>
                  <a:lnSpc>
                    <a:spcPts val="3400"/>
                  </a:lnSpc>
                  <a:spcBef>
                    <a:spcPts val="0"/>
                  </a:spcBef>
                  <a:buNone/>
                </a:pPr>
                <a:r>
                  <a:rPr lang="zh-CN" altLang="en-US"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其中，</a:t>
                </a:r>
                <a:r>
                  <a:rPr lang="en-US" altLang="zh-CN" sz="2400" dirty="0">
                    <a:latin typeface="华文楷体" panose="02010600040101010101" charset="-122"/>
                    <a:ea typeface="华文楷体" panose="02010600040101010101" charset="-122"/>
                  </a:rPr>
                  <a:t>r </a:t>
                </a:r>
                <a:r>
                  <a:rPr lang="zh-CN" altLang="en-US" sz="2400" dirty="0">
                    <a:latin typeface="华文楷体" panose="02010600040101010101" charset="-122"/>
                    <a:ea typeface="华文楷体" panose="02010600040101010101" charset="-122"/>
                  </a:rPr>
                  <a:t>根据经验确定，通常取 </a:t>
                </a:r>
                <a:r>
                  <a:rPr lang="en-US" altLang="zh-CN" sz="2400" dirty="0">
                    <a:latin typeface="华文楷体" panose="02010600040101010101" charset="-122"/>
                    <a:ea typeface="华文楷体" panose="02010600040101010101" charset="-122"/>
                  </a:rPr>
                  <a:t>3-5</a:t>
                </a:r>
                <a:r>
                  <a:rPr lang="zh-CN" altLang="en-US" sz="2400" dirty="0">
                    <a:latin typeface="华文楷体" panose="02010600040101010101" charset="-122"/>
                    <a:ea typeface="华文楷体" panose="02010600040101010101" charset="-122"/>
                  </a:rPr>
                  <a:t>；采用贝恩标准，则取 </a:t>
                </a:r>
                <a:r>
                  <a:rPr lang="en-US" altLang="zh-CN" sz="2400" dirty="0">
                    <a:latin typeface="华文楷体" panose="02010600040101010101" charset="-122"/>
                    <a:ea typeface="华文楷体" panose="02010600040101010101" charset="-122"/>
                  </a:rPr>
                  <a:t>4 </a:t>
                </a:r>
                <a:r>
                  <a:rPr lang="zh-CN" altLang="en-US" sz="2400" dirty="0">
                    <a:latin typeface="华文楷体" panose="02010600040101010101" charset="-122"/>
                    <a:ea typeface="华文楷体" panose="02010600040101010101" charset="-122"/>
                  </a:rPr>
                  <a:t>或 </a:t>
                </a:r>
                <a:r>
                  <a:rPr lang="en-US" altLang="zh-CN" sz="2400" dirty="0">
                    <a:latin typeface="华文楷体" panose="02010600040101010101" charset="-122"/>
                    <a:ea typeface="华文楷体" panose="02010600040101010101" charset="-122"/>
                  </a:rPr>
                  <a:t>8</a:t>
                </a:r>
                <a:r>
                  <a:rPr lang="zh-CN" altLang="en-US" sz="2400" dirty="0">
                    <a:latin typeface="华文楷体" panose="02010600040101010101" charset="-122"/>
                    <a:ea typeface="华文楷体" panose="02010600040101010101" charset="-122"/>
                  </a:rPr>
                  <a:t>。</a:t>
                </a:r>
              </a:p>
              <a:p>
                <a:pPr>
                  <a:lnSpc>
                    <a:spcPts val="3400"/>
                  </a:lnSpc>
                  <a:spcBef>
                    <a:spcPts val="0"/>
                  </a:spcBef>
                  <a:buNone/>
                </a:pPr>
                <a:r>
                  <a:rPr lang="zh-CN" altLang="en-US" dirty="0">
                    <a:latin typeface="华文楷体" panose="02010600040101010101" charset="-122"/>
                    <a:ea typeface="华文楷体" panose="02010600040101010101" charset="-122"/>
                  </a:rPr>
                  <a:t> </a:t>
                </a:r>
                <a:endParaRPr lang="en-US" altLang="zh-CN" dirty="0">
                  <a:latin typeface="华文楷体" panose="02010600040101010101" charset="-122"/>
                  <a:ea typeface="华文楷体" panose="02010600040101010101" charset="-122"/>
                </a:endParaRPr>
              </a:p>
            </p:txBody>
          </p:sp>
        </mc:Choice>
        <mc:Fallback>
          <p:sp>
            <p:nvSpPr>
              <p:cNvPr id="8198" name="Rectangle 9"/>
              <p:cNvSpPr>
                <a:spLocks noGrp="1" noRot="1" noChangeAspect="1" noMove="1" noResize="1" noEditPoints="1" noAdjustHandles="1" noChangeArrowheads="1" noChangeShapeType="1" noTextEdit="1"/>
              </p:cNvSpPr>
              <p:nvPr>
                <p:ph idx="1"/>
              </p:nvPr>
            </p:nvSpPr>
            <p:spPr>
              <a:xfrm>
                <a:off x="615315" y="909320"/>
                <a:ext cx="11386820" cy="4909185"/>
              </a:xfrm>
              <a:blipFill>
                <a:blip r:embed="rId2"/>
                <a:stretch>
                  <a:fillRect/>
                </a:stretch>
              </a:blipFill>
              <a:ln w="25400">
                <a:noFill/>
              </a:ln>
              <a:effectLst>
                <a:outerShdw blurRad="50800" dist="50800" dir="5400000" algn="ctr" rotWithShape="0">
                  <a:schemeClr val="accent5">
                    <a:lumMod val="20000"/>
                    <a:lumOff val="80000"/>
                  </a:schemeClr>
                </a:outerShdw>
              </a:effectLst>
            </p:spPr>
            <p:txBody>
              <a:bodyPr/>
              <a:lstStyle/>
              <a:p>
                <a:r>
                  <a:rPr lang="zh-SG"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32</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
        <p:nvSpPr>
          <p:cNvPr id="3" name="文本框 2"/>
          <p:cNvSpPr txBox="1"/>
          <p:nvPr/>
        </p:nvSpPr>
        <p:spPr>
          <a:xfrm>
            <a:off x="557529" y="659448"/>
            <a:ext cx="6324533" cy="677108"/>
          </a:xfrm>
          <a:prstGeom prst="rect">
            <a:avLst/>
          </a:prstGeom>
        </p:spPr>
        <p:txBody>
          <a:bodyPr wrap="square">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（二）市场绝对集中测度</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387404" y="2508681"/>
            <a:ext cx="5813034" cy="1840637"/>
          </a:xfrm>
          <a:prstGeom prst="rect">
            <a:avLst/>
          </a:prstGeom>
        </p:spPr>
      </p:pic>
      <p:sp>
        <p:nvSpPr>
          <p:cNvPr id="8" name="Rectangle 7"/>
          <p:cNvSpPr txBox="1">
            <a:spLocks noRot="1" noChangeArrowheads="1"/>
          </p:cNvSpPr>
          <p:nvPr/>
        </p:nvSpPr>
        <p:spPr>
          <a:xfrm>
            <a:off x="557889" y="1323397"/>
            <a:ext cx="5955566" cy="4883212"/>
          </a:xfrm>
          <a:prstGeom prst="rect">
            <a:avLst/>
          </a:prstGeom>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400"/>
              </a:lnSpc>
              <a:spcBef>
                <a:spcPts val="0"/>
              </a:spcBef>
              <a:buFontTx/>
              <a:buNone/>
            </a:pPr>
            <a:r>
              <a:rPr lang="zh-CN" altLang="en-US" sz="2400" dirty="0">
                <a:latin typeface="华文楷体" panose="02010600040101010101" charset="-122"/>
                <a:ea typeface="华文楷体" panose="02010600040101010101" charset="-122"/>
              </a:rPr>
              <a:t>           集中率聚焦市场中最大的几家企业，优势为重点突出且简便易行。贝恩基于该指标对产业的垄断和竞争程度进行分类。但该指标也有若干缺陷：一是</a:t>
            </a:r>
            <a:r>
              <a:rPr lang="en-US" altLang="zh-CN" sz="2400" dirty="0">
                <a:latin typeface="华文楷体" panose="02010600040101010101" charset="-122"/>
                <a:ea typeface="华文楷体" panose="02010600040101010101" charset="-122"/>
              </a:rPr>
              <a:t>r </a:t>
            </a:r>
            <a:r>
              <a:rPr lang="zh-CN" altLang="en-US" sz="2400" dirty="0">
                <a:latin typeface="华文楷体" panose="02010600040101010101" charset="-122"/>
                <a:ea typeface="华文楷体" panose="02010600040101010101" charset="-122"/>
              </a:rPr>
              <a:t>值人为确定，当两个市场集中虚线存在交点时，</a:t>
            </a:r>
            <a:r>
              <a:rPr lang="en-US" altLang="zh-CN" sz="2400" dirty="0">
                <a:latin typeface="华文楷体" panose="02010600040101010101" charset="-122"/>
                <a:ea typeface="华文楷体" panose="02010600040101010101" charset="-122"/>
              </a:rPr>
              <a:t>r </a:t>
            </a:r>
            <a:r>
              <a:rPr lang="zh-CN" altLang="en-US" sz="2400" dirty="0">
                <a:latin typeface="华文楷体" panose="02010600040101010101" charset="-122"/>
                <a:ea typeface="华文楷体" panose="02010600040101010101" charset="-122"/>
              </a:rPr>
              <a:t>值选择可能影响比较结果；二是忽略规模较小的（</a:t>
            </a:r>
            <a:r>
              <a:rPr lang="en-US" altLang="zh-CN" sz="2400" dirty="0">
                <a:latin typeface="华文楷体" panose="02010600040101010101" charset="-122"/>
                <a:ea typeface="华文楷体" panose="02010600040101010101" charset="-122"/>
              </a:rPr>
              <a:t>n-r</a:t>
            </a:r>
            <a:r>
              <a:rPr lang="zh-CN" altLang="en-US" sz="2400" dirty="0">
                <a:latin typeface="华文楷体" panose="02010600040101010101" charset="-122"/>
                <a:ea typeface="华文楷体" panose="02010600040101010101" charset="-122"/>
              </a:rPr>
              <a:t>）个企业信息，无法反映它们之间的份额转移；三是仅能反映企业市场分布的影响，无法同时揭示企业总数 </a:t>
            </a:r>
            <a:r>
              <a:rPr lang="en-US" altLang="zh-CN" sz="2400" dirty="0">
                <a:latin typeface="华文楷体" panose="02010600040101010101" charset="-122"/>
                <a:ea typeface="华文楷体" panose="02010600040101010101" charset="-122"/>
              </a:rPr>
              <a:t>n </a:t>
            </a:r>
            <a:r>
              <a:rPr lang="zh-CN" altLang="en-US" sz="2400" dirty="0">
                <a:latin typeface="华文楷体" panose="02010600040101010101" charset="-122"/>
                <a:ea typeface="华文楷体" panose="02010600040101010101" charset="-122"/>
              </a:rPr>
              <a:t>的影响。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7" dur="500"/>
                                        <p:tgtEl>
                                          <p:spTgt spid="23559">
                                            <p:txEl>
                                              <p:pRg st="1" end="1"/>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blinds(horizontal)">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P spid="8"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1"/>
                <a:ext cx="11386820" cy="4884070"/>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4000"/>
                  </a:lnSpc>
                  <a:buNone/>
                </a:pPr>
                <a:r>
                  <a:rPr lang="zh-CN" altLang="en-US" sz="2400" dirty="0">
                    <a:latin typeface="华文楷体" panose="02010600040101010101" charset="-122"/>
                    <a:ea typeface="华文楷体" panose="02010600040101010101" charset="-122"/>
                    <a:cs typeface="华文楷体" panose="02010600040101010101" charset="-122"/>
                  </a:rPr>
                  <a:t>            为兼顾企业总数的影响，可将集中率改造为集中系数</a:t>
                </a:r>
                <a:r>
                  <a:rPr lang="en-US" altLang="zh-CN" sz="2400" dirty="0">
                    <a:latin typeface="华文楷体" panose="02010600040101010101" charset="-122"/>
                    <a:ea typeface="华文楷体" panose="02010600040101010101" charset="-122"/>
                    <a:cs typeface="华文楷体" panose="02010600040101010101" charset="-122"/>
                  </a:rPr>
                  <a:t>:</a:t>
                </a:r>
              </a:p>
              <a:p>
                <a:pPr fontAlgn="auto">
                  <a:lnSpc>
                    <a:spcPts val="4000"/>
                  </a:lnSpc>
                  <a:buNone/>
                </a:pPr>
                <a:endParaRPr lang="en-US" altLang="zh-CN" sz="2600" dirty="0">
                  <a:latin typeface="华文楷体" panose="02010600040101010101" charset="-122"/>
                  <a:ea typeface="华文楷体" panose="02010600040101010101" charset="-122"/>
                  <a:cs typeface="华文楷体" panose="02010600040101010101" charset="-122"/>
                </a:endParaRPr>
              </a:p>
              <a:p>
                <a:pPr fontAlgn="auto">
                  <a:lnSpc>
                    <a:spcPts val="4000"/>
                  </a:lnSpc>
                  <a:buNone/>
                </a:pPr>
                <a14:m>
                  <m:oMathPara xmlns:m="http://schemas.openxmlformats.org/officeDocument/2006/math">
                    <m:oMathParaPr>
                      <m:jc m:val="centerGroup"/>
                    </m:oMathParaPr>
                    <m:oMath xmlns:m="http://schemas.openxmlformats.org/officeDocument/2006/math">
                      <m:sSub>
                        <m:sSubPr>
                          <m:ctrlPr>
                            <a:rPr lang="en-US" altLang="zh-CN" sz="2600" i="1" smtClean="0">
                              <a:latin typeface="Cambria Math" panose="02040503050406030204" pitchFamily="18" charset="0"/>
                              <a:ea typeface="微软雅黑" panose="020B0503020204020204" charset="-122"/>
                            </a:rPr>
                          </m:ctrlPr>
                        </m:sSubPr>
                        <m:e>
                          <m:r>
                            <a:rPr lang="en-US" altLang="zh-CN" sz="2600" b="0" i="1" smtClean="0">
                              <a:latin typeface="Cambria Math" panose="02040503050406030204" pitchFamily="18" charset="0"/>
                              <a:ea typeface="微软雅黑" panose="020B0503020204020204" charset="-122"/>
                            </a:rPr>
                            <m:t>𝐶𝐼</m:t>
                          </m:r>
                        </m:e>
                        <m:sub>
                          <m:r>
                            <a:rPr lang="en-US" altLang="zh-CN" sz="2600" b="0" i="1" smtClean="0">
                              <a:latin typeface="Cambria Math" panose="02040503050406030204" pitchFamily="18" charset="0"/>
                              <a:ea typeface="微软雅黑" panose="020B0503020204020204" charset="-122"/>
                            </a:rPr>
                            <m:t>𝑟</m:t>
                          </m:r>
                        </m:sub>
                      </m:sSub>
                      <m:r>
                        <a:rPr lang="en-US" altLang="zh-CN" sz="2600" b="0" i="1" smtClean="0">
                          <a:latin typeface="Cambria Math" panose="02040503050406030204" pitchFamily="18" charset="0"/>
                          <a:ea typeface="微软雅黑" panose="020B0503020204020204" charset="-122"/>
                        </a:rPr>
                        <m:t>=</m:t>
                      </m:r>
                      <m:f>
                        <m:fPr>
                          <m:ctrlPr>
                            <a:rPr lang="en-US" altLang="zh-CN" sz="2600" b="0" i="1" smtClean="0">
                              <a:latin typeface="Cambria Math" panose="02040503050406030204" pitchFamily="18" charset="0"/>
                              <a:ea typeface="微软雅黑" panose="020B0503020204020204" charset="-122"/>
                            </a:rPr>
                          </m:ctrlPr>
                        </m:fPr>
                        <m:num>
                          <m:sSub>
                            <m:sSubPr>
                              <m:ctrlPr>
                                <a:rPr lang="en-US" altLang="zh-CN" sz="2600" b="0" i="1" smtClean="0">
                                  <a:latin typeface="Cambria Math" panose="02040503050406030204" pitchFamily="18" charset="0"/>
                                  <a:ea typeface="微软雅黑" panose="020B0503020204020204" charset="-122"/>
                                </a:rPr>
                              </m:ctrlPr>
                            </m:sSubPr>
                            <m:e>
                              <m:r>
                                <a:rPr lang="en-US" altLang="zh-CN" sz="2600" b="0" i="1" smtClean="0">
                                  <a:latin typeface="Cambria Math" panose="02040503050406030204" pitchFamily="18" charset="0"/>
                                  <a:ea typeface="微软雅黑" panose="020B0503020204020204" charset="-122"/>
                                </a:rPr>
                                <m:t>𝐶𝑅</m:t>
                              </m:r>
                            </m:e>
                            <m:sub>
                              <m:r>
                                <a:rPr lang="en-US" altLang="zh-CN" sz="2600" b="0" i="1" smtClean="0">
                                  <a:latin typeface="Cambria Math" panose="02040503050406030204" pitchFamily="18" charset="0"/>
                                  <a:ea typeface="微软雅黑" panose="020B0503020204020204" charset="-122"/>
                                </a:rPr>
                                <m:t>𝑟</m:t>
                              </m:r>
                            </m:sub>
                          </m:sSub>
                          <m:r>
                            <a:rPr lang="en-US" altLang="zh-CN" sz="2600" b="0" i="1" smtClean="0">
                              <a:latin typeface="Cambria Math" panose="02040503050406030204" pitchFamily="18" charset="0"/>
                              <a:ea typeface="微软雅黑" panose="020B0503020204020204" charset="-122"/>
                            </a:rPr>
                            <m:t>/</m:t>
                          </m:r>
                          <m:r>
                            <a:rPr lang="en-US" altLang="zh-CN" sz="2600" b="0" i="1" smtClean="0">
                              <a:latin typeface="Cambria Math" panose="02040503050406030204" pitchFamily="18" charset="0"/>
                              <a:ea typeface="微软雅黑" panose="020B0503020204020204" charset="-122"/>
                            </a:rPr>
                            <m:t>𝑟</m:t>
                          </m:r>
                        </m:num>
                        <m:den>
                          <m:r>
                            <a:rPr lang="en-US" altLang="zh-CN" sz="2600" b="0" i="1" smtClean="0">
                              <a:latin typeface="Cambria Math" panose="02040503050406030204" pitchFamily="18" charset="0"/>
                              <a:ea typeface="微软雅黑" panose="020B0503020204020204" charset="-122"/>
                            </a:rPr>
                            <m:t>1/</m:t>
                          </m:r>
                          <m:r>
                            <a:rPr lang="en-US" altLang="zh-CN" sz="2600" b="0" i="1" smtClean="0">
                              <a:latin typeface="Cambria Math" panose="02040503050406030204" pitchFamily="18" charset="0"/>
                              <a:ea typeface="微软雅黑" panose="020B0503020204020204" charset="-122"/>
                            </a:rPr>
                            <m:t>𝑛</m:t>
                          </m:r>
                        </m:den>
                      </m:f>
                      <m:r>
                        <a:rPr lang="en-US" altLang="zh-CN" sz="2600" b="0" i="1" smtClean="0">
                          <a:latin typeface="Cambria Math" panose="02040503050406030204" pitchFamily="18" charset="0"/>
                          <a:ea typeface="微软雅黑" panose="020B0503020204020204" charset="-122"/>
                        </a:rPr>
                        <m:t>=</m:t>
                      </m:r>
                      <m:f>
                        <m:fPr>
                          <m:ctrlPr>
                            <a:rPr lang="en-US" altLang="zh-CN" sz="2600" b="0" i="1" smtClean="0">
                              <a:latin typeface="Cambria Math" panose="02040503050406030204" pitchFamily="18" charset="0"/>
                              <a:ea typeface="微软雅黑" panose="020B0503020204020204" charset="-122"/>
                            </a:rPr>
                          </m:ctrlPr>
                        </m:fPr>
                        <m:num>
                          <m:sSub>
                            <m:sSubPr>
                              <m:ctrlPr>
                                <a:rPr lang="en-US" altLang="zh-CN" sz="2600" b="0" i="1" smtClean="0">
                                  <a:latin typeface="Cambria Math" panose="02040503050406030204" pitchFamily="18" charset="0"/>
                                  <a:ea typeface="微软雅黑" panose="020B0503020204020204" charset="-122"/>
                                </a:rPr>
                              </m:ctrlPr>
                            </m:sSubPr>
                            <m:e>
                              <m:r>
                                <a:rPr lang="en-US" altLang="zh-CN" sz="2600" b="0" i="1" smtClean="0">
                                  <a:latin typeface="Cambria Math" panose="02040503050406030204" pitchFamily="18" charset="0"/>
                                  <a:ea typeface="微软雅黑" panose="020B0503020204020204" charset="-122"/>
                                </a:rPr>
                                <m:t>𝐶𝑅</m:t>
                              </m:r>
                            </m:e>
                            <m:sub>
                              <m:r>
                                <a:rPr lang="en-US" altLang="zh-CN" sz="2600" b="0" i="1" smtClean="0">
                                  <a:latin typeface="Cambria Math" panose="02040503050406030204" pitchFamily="18" charset="0"/>
                                  <a:ea typeface="微软雅黑" panose="020B0503020204020204" charset="-122"/>
                                </a:rPr>
                                <m:t>𝑟</m:t>
                              </m:r>
                            </m:sub>
                          </m:sSub>
                        </m:num>
                        <m:den>
                          <m:r>
                            <a:rPr lang="en-US" altLang="zh-CN" sz="2600" b="0" i="1" smtClean="0">
                              <a:latin typeface="Cambria Math" panose="02040503050406030204" pitchFamily="18" charset="0"/>
                              <a:ea typeface="微软雅黑" panose="020B0503020204020204" charset="-122"/>
                            </a:rPr>
                            <m:t>𝑟</m:t>
                          </m:r>
                          <m:r>
                            <a:rPr lang="en-US" altLang="zh-CN" sz="2600" b="0" i="1" smtClean="0">
                              <a:latin typeface="Cambria Math" panose="02040503050406030204" pitchFamily="18" charset="0"/>
                              <a:ea typeface="微软雅黑" panose="020B0503020204020204" charset="-122"/>
                            </a:rPr>
                            <m:t>/</m:t>
                          </m:r>
                          <m:r>
                            <a:rPr lang="en-US" altLang="zh-CN" sz="2600" b="0" i="1" smtClean="0">
                              <a:latin typeface="Cambria Math" panose="02040503050406030204" pitchFamily="18" charset="0"/>
                              <a:ea typeface="微软雅黑" panose="020B0503020204020204" charset="-122"/>
                            </a:rPr>
                            <m:t>𝑛</m:t>
                          </m:r>
                        </m:den>
                      </m:f>
                    </m:oMath>
                  </m:oMathPara>
                </a14:m>
                <a:endParaRPr lang="en-US" altLang="zh-CN"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buNone/>
                </a:pPr>
                <a:r>
                  <a:rPr lang="zh-CN" altLang="en-US" sz="26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构造思路为：计算某产业最大 </a:t>
                </a:r>
                <a:r>
                  <a:rPr lang="en-US" altLang="zh-CN" sz="2400" dirty="0">
                    <a:latin typeface="华文楷体" panose="02010600040101010101" charset="-122"/>
                    <a:ea typeface="华文楷体" panose="02010600040101010101" charset="-122"/>
                    <a:cs typeface="华文楷体" panose="02010600040101010101" charset="-122"/>
                  </a:rPr>
                  <a:t>r </a:t>
                </a:r>
                <a:r>
                  <a:rPr lang="zh-CN" altLang="en-US" sz="2400" dirty="0">
                    <a:latin typeface="华文楷体" panose="02010600040101010101" charset="-122"/>
                    <a:ea typeface="华文楷体" panose="02010600040101010101" charset="-122"/>
                    <a:cs typeface="华文楷体" panose="02010600040101010101" charset="-122"/>
                  </a:rPr>
                  <a:t>个企业的平均规模，相比该市场全部企业平均规模的倍数；或者市场上最大 </a:t>
                </a:r>
                <a:r>
                  <a:rPr lang="en-US" altLang="zh-CN" sz="2400" dirty="0">
                    <a:latin typeface="华文楷体" panose="02010600040101010101" charset="-122"/>
                    <a:ea typeface="华文楷体" panose="02010600040101010101" charset="-122"/>
                    <a:cs typeface="华文楷体" panose="02010600040101010101" charset="-122"/>
                  </a:rPr>
                  <a:t>r </a:t>
                </a:r>
                <a:r>
                  <a:rPr lang="zh-CN" altLang="en-US" sz="2400" dirty="0">
                    <a:latin typeface="华文楷体" panose="02010600040101010101" charset="-122"/>
                    <a:ea typeface="华文楷体" panose="02010600040101010101" charset="-122"/>
                    <a:cs typeface="华文楷体" panose="02010600040101010101" charset="-122"/>
                  </a:rPr>
                  <a:t>个企业的总份额，相比完全竞争条件下应有市场份额（</a:t>
                </a:r>
                <a:r>
                  <a:rPr lang="en-US" altLang="zh-CN" sz="2400" dirty="0">
                    <a:latin typeface="华文楷体" panose="02010600040101010101" charset="-122"/>
                    <a:ea typeface="华文楷体" panose="02010600040101010101" charset="-122"/>
                    <a:cs typeface="华文楷体" panose="02010600040101010101" charset="-122"/>
                  </a:rPr>
                  <a:t>r/n</a:t>
                </a:r>
                <a:r>
                  <a:rPr lang="zh-CN" altLang="en-US" sz="2400" dirty="0">
                    <a:latin typeface="华文楷体" panose="02010600040101010101" charset="-122"/>
                    <a:ea typeface="华文楷体" panose="02010600040101010101" charset="-122"/>
                    <a:cs typeface="华文楷体" panose="02010600040101010101" charset="-122"/>
                  </a:rPr>
                  <a:t>）的倍数。集中系数越大，该市场内企业规模的差异越大</a:t>
                </a:r>
                <a:r>
                  <a:rPr lang="en-US" altLang="zh-CN" sz="2400" dirty="0">
                    <a:latin typeface="华文楷体" panose="02010600040101010101" charset="-122"/>
                    <a:ea typeface="华文楷体" panose="02010600040101010101" charset="-122"/>
                    <a:cs typeface="华文楷体" panose="02010600040101010101" charset="-122"/>
                  </a:rPr>
                  <a:t>c</a:t>
                </a:r>
                <a:r>
                  <a:rPr lang="zh-CN" altLang="en-US" sz="2400" dirty="0">
                    <a:latin typeface="华文楷体" panose="02010600040101010101" charset="-122"/>
                    <a:ea typeface="华文楷体" panose="02010600040101010101" charset="-122"/>
                    <a:cs typeface="华文楷体" panose="02010600040101010101" charset="-122"/>
                  </a:rPr>
                  <a:t>。</a:t>
                </a: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1"/>
                <a:ext cx="11386820" cy="4884070"/>
              </a:xfrm>
              <a:blipFill rotWithShape="1">
                <a:blip r:embed="rId3"/>
                <a:stretch>
                  <a:fillRect l="-379" r="-374" b="-1905"/>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Tree>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5555648"/>
              </a:xfrm>
              <a:ln w="25400">
                <a:noFill/>
              </a:ln>
              <a:effectLst>
                <a:outerShdw blurRad="50800" dist="50800" dir="5400000" algn="ctr" rotWithShape="0">
                  <a:schemeClr val="accent5">
                    <a:lumMod val="20000"/>
                    <a:lumOff val="80000"/>
                  </a:schemeClr>
                </a:outerShdw>
              </a:effectLst>
            </p:spPr>
            <p:txBody>
              <a:bodyPr>
                <a:normAutofit fontScale="77500" lnSpcReduction="20000"/>
              </a:bodyPr>
              <a:lstStyle/>
              <a:p>
                <a:pPr fontAlgn="auto">
                  <a:lnSpc>
                    <a:spcPct val="200000"/>
                  </a:lnSpc>
                  <a:buNone/>
                </a:pP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en-US"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.熵指数及其改进</a:t>
                </a:r>
                <a:endParaRPr lang="en-US" altLang="zh-CN" sz="26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buNone/>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ea typeface="华文楷体" panose="02010600040101010101" charset="-122"/>
                        </a:rPr>
                        <m:t>𝐸𝐼</m:t>
                      </m:r>
                      <m:r>
                        <a:rPr lang="en-US" altLang="zh-CN" sz="2400" b="0" i="1" smtClean="0">
                          <a:latin typeface="Cambria Math" panose="02040503050406030204" pitchFamily="18" charset="0"/>
                          <a:ea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𝑛</m:t>
                          </m:r>
                        </m:sup>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d>
                            <m:dPr>
                              <m:ctrlPr>
                                <a:rPr lang="en-US" altLang="zh-CN" sz="2400" b="0" i="1" smtClean="0">
                                  <a:latin typeface="Cambria Math" panose="02040503050406030204" pitchFamily="18" charset="0"/>
                                  <a:ea typeface="华文楷体" panose="02010600040101010101" charset="-122"/>
                                </a:rPr>
                              </m:ctrlPr>
                            </m:dPr>
                            <m:e>
                              <m:r>
                                <a:rPr lang="en-US" altLang="zh-CN" sz="2400" b="0" i="1" smtClean="0">
                                  <a:latin typeface="Cambria Math" panose="02040503050406030204" pitchFamily="18" charset="0"/>
                                  <a:ea typeface="华文楷体" panose="02010600040101010101" charset="-122"/>
                                </a:rPr>
                                <m:t>𝑙𝑛</m:t>
                              </m:r>
                              <m:f>
                                <m:fPr>
                                  <m:ctrlPr>
                                    <a:rPr lang="en-US" altLang="zh-CN" sz="2400" b="0" i="1" smtClean="0">
                                      <a:latin typeface="Cambria Math" panose="02040503050406030204" pitchFamily="18" charset="0"/>
                                      <a:ea typeface="华文楷体" panose="02010600040101010101" charset="-122"/>
                                    </a:rPr>
                                  </m:ctrlPr>
                                </m:fPr>
                                <m:num>
                                  <m:r>
                                    <a:rPr lang="en-US" altLang="zh-CN" sz="2400" b="0" i="1" smtClean="0">
                                      <a:latin typeface="Cambria Math" panose="02040503050406030204" pitchFamily="18" charset="0"/>
                                      <a:ea typeface="华文楷体" panose="02010600040101010101" charset="-122"/>
                                    </a:rPr>
                                    <m:t>1</m:t>
                                  </m:r>
                                </m:num>
                                <m:den>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den>
                              </m:f>
                            </m:e>
                          </m:d>
                          <m:r>
                            <a:rPr lang="en-US" altLang="zh-CN" sz="2400" b="0" i="1" smtClean="0">
                              <a:latin typeface="Cambria Math" panose="02040503050406030204" pitchFamily="18" charset="0"/>
                              <a:ea typeface="华文楷体" panose="02010600040101010101" charset="-122"/>
                            </a:rPr>
                            <m:t>=</m:t>
                          </m:r>
                          <m:nary>
                            <m:naryPr>
                              <m:chr m:val="∑"/>
                              <m:ctrlPr>
                                <a:rPr lang="en-US" altLang="zh-CN" sz="2400" b="0" i="1" smtClean="0">
                                  <a:latin typeface="Cambria Math" panose="02040503050406030204" pitchFamily="18" charset="0"/>
                                  <a:ea typeface="华文楷体" panose="02010600040101010101" charset="-122"/>
                                </a:rPr>
                              </m:ctrlPr>
                            </m:naryPr>
                            <m:sub>
                              <m:r>
                                <m:rPr>
                                  <m:brk m:alnAt="23"/>
                                </m:rPr>
                                <a:rPr lang="en-US" altLang="zh-CN" sz="2400" b="0" i="1" smtClean="0">
                                  <a:latin typeface="Cambria Math" panose="02040503050406030204" pitchFamily="18" charset="0"/>
                                  <a:ea typeface="华文楷体" panose="02010600040101010101" charset="-122"/>
                                </a:rPr>
                                <m:t>𝑖</m:t>
                              </m:r>
                              <m:r>
                                <a:rPr lang="en-US" altLang="zh-CN" sz="2400" b="0" i="1" smtClean="0">
                                  <a:latin typeface="Cambria Math" panose="02040503050406030204" pitchFamily="18" charset="0"/>
                                  <a:ea typeface="华文楷体" panose="02010600040101010101" charset="-122"/>
                                </a:rPr>
                                <m:t>=1</m:t>
                              </m:r>
                            </m:sub>
                            <m:sup>
                              <m:r>
                                <a:rPr lang="en-US" altLang="zh-CN" sz="2400" b="0" i="1" smtClean="0">
                                  <a:latin typeface="Cambria Math" panose="02040503050406030204" pitchFamily="18" charset="0"/>
                                  <a:ea typeface="华文楷体" panose="02010600040101010101" charset="-122"/>
                                </a:rPr>
                                <m:t>𝑛</m:t>
                              </m:r>
                            </m:sup>
                            <m:e>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r>
                                <a:rPr lang="en-US" altLang="zh-CN" sz="2400" b="0" i="1" smtClean="0">
                                  <a:latin typeface="Cambria Math" panose="02040503050406030204" pitchFamily="18" charset="0"/>
                                  <a:ea typeface="华文楷体" panose="02010600040101010101" charset="-122"/>
                                </a:rPr>
                                <m:t>𝑙𝑛</m:t>
                              </m:r>
                              <m:sSub>
                                <m:sSubPr>
                                  <m:ctrlPr>
                                    <a:rPr lang="en-US" altLang="zh-CN" sz="2400" b="0" i="1" smtClean="0">
                                      <a:latin typeface="Cambria Math" panose="02040503050406030204" pitchFamily="18" charset="0"/>
                                      <a:ea typeface="华文楷体" panose="02010600040101010101" charset="-122"/>
                                    </a:rPr>
                                  </m:ctrlPr>
                                </m:sSubPr>
                                <m:e>
                                  <m:r>
                                    <a:rPr lang="en-US" altLang="zh-CN" sz="2400" b="0" i="1" smtClean="0">
                                      <a:latin typeface="Cambria Math" panose="02040503050406030204" pitchFamily="18" charset="0"/>
                                      <a:ea typeface="华文楷体" panose="02010600040101010101" charset="-122"/>
                                    </a:rPr>
                                    <m:t>𝑆</m:t>
                                  </m:r>
                                </m:e>
                                <m:sub>
                                  <m:r>
                                    <a:rPr lang="en-US" altLang="zh-CN" sz="2400" b="0" i="1" smtClean="0">
                                      <a:latin typeface="Cambria Math" panose="02040503050406030204" pitchFamily="18" charset="0"/>
                                      <a:ea typeface="华文楷体" panose="02010600040101010101" charset="-122"/>
                                    </a:rPr>
                                    <m:t>𝑖</m:t>
                                  </m:r>
                                </m:sub>
                              </m:sSub>
                            </m:e>
                          </m:nary>
                        </m:e>
                      </m:nary>
                    </m:oMath>
                  </m:oMathPara>
                </a14:m>
                <a:endParaRPr lang="en-US" altLang="zh-CN" sz="2400" dirty="0">
                  <a:latin typeface="华文楷体" panose="02010600040101010101" charset="-122"/>
                  <a:ea typeface="华文楷体" panose="02010600040101010101" charset="-122"/>
                  <a:cs typeface="华文楷体" panose="02010600040101010101" charset="-122"/>
                </a:endParaRPr>
              </a:p>
              <a:p>
                <a:pPr>
                  <a:lnSpc>
                    <a:spcPct val="150000"/>
                  </a:lnSpc>
                  <a:buNone/>
                </a:pPr>
                <a:r>
                  <a:rPr lang="zh-CN" altLang="en-US" sz="2400" dirty="0">
                    <a:latin typeface="华文楷体" panose="02010600040101010101" charset="-122"/>
                    <a:ea typeface="华文楷体" panose="02010600040101010101" charset="-122"/>
                    <a:cs typeface="华文楷体" panose="02010600040101010101" charset="-122"/>
                  </a:rPr>
                  <a:t>           </a:t>
                </a:r>
                <a:r>
                  <a:rPr lang="zh-CN" altLang="en-US" sz="3100" dirty="0">
                    <a:latin typeface="华文楷体" panose="02010600040101010101" charset="-122"/>
                    <a:ea typeface="华文楷体" panose="02010600040101010101" charset="-122"/>
                    <a:cs typeface="华文楷体" panose="02010600040101010101" charset="-122"/>
                  </a:rPr>
                  <a:t>其对每个企业的市场份额 </a:t>
                </a:r>
                <a14:m>
                  <m:oMath xmlns:m="http://schemas.openxmlformats.org/officeDocument/2006/math">
                    <m:sSub>
                      <m:sSubPr>
                        <m:ctrlPr>
                          <a:rPr lang="en-US" altLang="zh-CN" sz="3100" i="1" smtClean="0">
                            <a:latin typeface="Cambria Math" panose="02040503050406030204" pitchFamily="18" charset="0"/>
                            <a:ea typeface="华文楷体" panose="02010600040101010101" charset="-122"/>
                          </a:rPr>
                        </m:ctrlPr>
                      </m:sSubPr>
                      <m:e>
                        <m:r>
                          <a:rPr lang="en-US" altLang="zh-CN" sz="3100" b="0" i="1" smtClean="0">
                            <a:latin typeface="Cambria Math" panose="02040503050406030204" pitchFamily="18" charset="0"/>
                            <a:ea typeface="华文楷体" panose="02010600040101010101" charset="-122"/>
                          </a:rPr>
                          <m:t>𝑆</m:t>
                        </m:r>
                      </m:e>
                      <m:sub>
                        <m:r>
                          <a:rPr lang="en-US" altLang="zh-CN" sz="3100" b="0" i="1" smtClean="0">
                            <a:latin typeface="Cambria Math" panose="02040503050406030204" pitchFamily="18" charset="0"/>
                            <a:ea typeface="华文楷体" panose="02010600040101010101" charset="-122"/>
                          </a:rPr>
                          <m:t>𝑖</m:t>
                        </m:r>
                      </m:sub>
                    </m:sSub>
                  </m:oMath>
                </a14:m>
                <a:r>
                  <a:rPr lang="zh-CN" altLang="en-US" sz="3100" dirty="0">
                    <a:latin typeface="华文楷体" panose="02010600040101010101" charset="-122"/>
                    <a:ea typeface="华文楷体" panose="02010600040101010101" charset="-122"/>
                    <a:cs typeface="华文楷体" panose="02010600040101010101" charset="-122"/>
                  </a:rPr>
                  <a:t>赋予权重 </a:t>
                </a:r>
                <a14:m>
                  <m:oMath xmlns:m="http://schemas.openxmlformats.org/officeDocument/2006/math">
                    <m:r>
                      <m:rPr>
                        <m:sty m:val="p"/>
                      </m:rPr>
                      <a:rPr lang="en-US" altLang="zh-CN" sz="3100" b="0" i="0" smtClean="0">
                        <a:latin typeface="Cambria Math" panose="02040503050406030204" pitchFamily="18" charset="0"/>
                        <a:ea typeface="华文楷体" panose="02010600040101010101" charset="-122"/>
                      </a:rPr>
                      <m:t>ln</m:t>
                    </m:r>
                    <m:r>
                      <a:rPr lang="en-US" altLang="zh-CN" sz="3100" b="0" i="0" smtClean="0">
                        <a:latin typeface="Cambria Math" panose="02040503050406030204" pitchFamily="18" charset="0"/>
                        <a:ea typeface="华文楷体" panose="02010600040101010101" charset="-122"/>
                      </a:rPr>
                      <m:t>(1/</m:t>
                    </m:r>
                    <m:r>
                      <m:rPr>
                        <m:sty m:val="p"/>
                      </m:rPr>
                      <a:rPr lang="en-US" altLang="zh-CN" sz="3100" b="0" i="0" smtClean="0">
                        <a:latin typeface="Cambria Math" panose="02040503050406030204" pitchFamily="18" charset="0"/>
                        <a:ea typeface="华文楷体" panose="02010600040101010101" charset="-122"/>
                      </a:rPr>
                      <m:t>c</m:t>
                    </m:r>
                    <m:sSub>
                      <m:sSubPr>
                        <m:ctrlPr>
                          <a:rPr lang="en-US" altLang="zh-CN" sz="3100" i="1" smtClean="0">
                            <a:latin typeface="Cambria Math" panose="02040503050406030204" pitchFamily="18" charset="0"/>
                            <a:ea typeface="华文楷体" panose="02010600040101010101" charset="-122"/>
                          </a:rPr>
                        </m:ctrlPr>
                      </m:sSubPr>
                      <m:e>
                        <m:r>
                          <a:rPr lang="en-US" altLang="zh-CN" sz="3100" b="0" i="1" smtClean="0">
                            <a:latin typeface="Cambria Math" panose="02040503050406030204" pitchFamily="18" charset="0"/>
                            <a:ea typeface="华文楷体" panose="02010600040101010101" charset="-122"/>
                          </a:rPr>
                          <m:t>𝑆</m:t>
                        </m:r>
                      </m:e>
                      <m:sub>
                        <m:r>
                          <a:rPr lang="en-US" altLang="zh-CN" sz="3100" b="0" i="1" smtClean="0">
                            <a:latin typeface="Cambria Math" panose="02040503050406030204" pitchFamily="18" charset="0"/>
                            <a:ea typeface="华文楷体" panose="02010600040101010101" charset="-122"/>
                          </a:rPr>
                          <m:t>𝑖</m:t>
                        </m:r>
                      </m:sub>
                    </m:sSub>
                    <m:r>
                      <a:rPr lang="en-US" altLang="zh-CN" sz="3100" b="0" i="1" smtClean="0">
                        <a:latin typeface="Cambria Math" panose="02040503050406030204" pitchFamily="18" charset="0"/>
                        <a:ea typeface="华文楷体" panose="02010600040101010101" charset="-122"/>
                      </a:rPr>
                      <m:t>)</m:t>
                    </m:r>
                  </m:oMath>
                </a14:m>
                <a:r>
                  <a:rPr lang="en-US" altLang="zh-CN" sz="3100" dirty="0">
                    <a:latin typeface="华文楷体" panose="02010600040101010101" charset="-122"/>
                    <a:ea typeface="华文楷体" panose="02010600040101010101" charset="-122"/>
                    <a:cs typeface="华文楷体" panose="02010600040101010101" charset="-122"/>
                  </a:rPr>
                  <a:t>,</a:t>
                </a:r>
                <a:r>
                  <a:rPr lang="zh-CN" altLang="en-US" sz="3100" dirty="0">
                    <a:latin typeface="华文楷体" panose="02010600040101010101" charset="-122"/>
                    <a:ea typeface="华文楷体" panose="02010600040101010101" charset="-122"/>
                    <a:cs typeface="华文楷体" panose="02010600040101010101" charset="-122"/>
                  </a:rPr>
                  <a:t>大企业权重小，小企业权重大。熵指数是市场集中度的逆指标，值域为</a:t>
                </a:r>
                <a:r>
                  <a:rPr lang="en-US" altLang="zh-CN" sz="3100" dirty="0">
                    <a:latin typeface="华文楷体" panose="02010600040101010101" charset="-122"/>
                    <a:ea typeface="华文楷体" panose="02010600040101010101" charset="-122"/>
                    <a:cs typeface="华文楷体" panose="02010600040101010101" charset="-122"/>
                  </a:rPr>
                  <a:t>[0, ln(n)]</a:t>
                </a:r>
                <a:r>
                  <a:rPr lang="zh-CN" altLang="en-US" sz="3100" dirty="0">
                    <a:latin typeface="华文楷体" panose="02010600040101010101" charset="-122"/>
                    <a:ea typeface="华文楷体" panose="02010600040101010101" charset="-122"/>
                    <a:cs typeface="华文楷体" panose="02010600040101010101" charset="-122"/>
                  </a:rPr>
                  <a:t>：完全垄断时，</a:t>
                </a:r>
                <a:r>
                  <a:rPr lang="en-US" altLang="zh-CN" sz="3100" dirty="0">
                    <a:latin typeface="华文楷体" panose="02010600040101010101" charset="-122"/>
                    <a:ea typeface="华文楷体" panose="02010600040101010101" charset="-122"/>
                    <a:cs typeface="华文楷体" panose="02010600040101010101" charset="-122"/>
                  </a:rPr>
                  <a:t>EI=0</a:t>
                </a:r>
                <a:r>
                  <a:rPr lang="zh-CN" altLang="en-US" sz="3100" dirty="0">
                    <a:latin typeface="华文楷体" panose="02010600040101010101" charset="-122"/>
                    <a:ea typeface="华文楷体" panose="02010600040101010101" charset="-122"/>
                    <a:cs typeface="华文楷体" panose="02010600040101010101" charset="-122"/>
                  </a:rPr>
                  <a:t>；所有企业规模相等时，</a:t>
                </a:r>
                <a:r>
                  <a:rPr lang="en-US" altLang="zh-CN" sz="3100" dirty="0">
                    <a:latin typeface="华文楷体" panose="02010600040101010101" charset="-122"/>
                    <a:ea typeface="华文楷体" panose="02010600040101010101" charset="-122"/>
                    <a:cs typeface="华文楷体" panose="02010600040101010101" charset="-122"/>
                  </a:rPr>
                  <a:t>EI=ln(n))</a:t>
                </a:r>
                <a:r>
                  <a:rPr lang="zh-CN" altLang="en-US" sz="3100" dirty="0">
                    <a:latin typeface="华文楷体" panose="02010600040101010101" charset="-122"/>
                    <a:ea typeface="华文楷体" panose="02010600040101010101" charset="-122"/>
                    <a:cs typeface="华文楷体" panose="02010600040101010101" charset="-122"/>
                  </a:rPr>
                  <a:t>。</a:t>
                </a:r>
                <a:endParaRPr lang="en-US" altLang="zh-CN" sz="3100" dirty="0">
                  <a:latin typeface="华文楷体" panose="02010600040101010101" charset="-122"/>
                  <a:ea typeface="华文楷体" panose="02010600040101010101" charset="-122"/>
                  <a:cs typeface="华文楷体" panose="02010600040101010101" charset="-122"/>
                </a:endParaRPr>
              </a:p>
              <a:p>
                <a:pPr>
                  <a:lnSpc>
                    <a:spcPct val="150000"/>
                  </a:lnSpc>
                  <a:buNone/>
                </a:pPr>
                <a:r>
                  <a:rPr lang="zh-CN" altLang="en-US" sz="3100" dirty="0">
                    <a:latin typeface="华文楷体" panose="02010600040101010101" charset="-122"/>
                    <a:ea typeface="华文楷体" panose="02010600040101010101" charset="-122"/>
                    <a:cs typeface="华文楷体" panose="02010600040101010101" charset="-122"/>
                  </a:rPr>
                  <a:t>           有两种途径，可将其取值范围调整为</a:t>
                </a:r>
                <a:r>
                  <a:rPr lang="en-US" altLang="zh-CN" sz="3100" dirty="0">
                    <a:latin typeface="华文楷体" panose="02010600040101010101" charset="-122"/>
                    <a:ea typeface="华文楷体" panose="02010600040101010101" charset="-122"/>
                    <a:cs typeface="华文楷体" panose="02010600040101010101" charset="-122"/>
                  </a:rPr>
                  <a:t>[0,1]</a:t>
                </a:r>
                <a:r>
                  <a:rPr lang="zh-CN" altLang="en-US" sz="3100" dirty="0">
                    <a:latin typeface="华文楷体" panose="02010600040101010101" charset="-122"/>
                    <a:ea typeface="华文楷体" panose="02010600040101010101" charset="-122"/>
                    <a:cs typeface="华文楷体" panose="02010600040101010101" charset="-122"/>
                  </a:rPr>
                  <a:t>。一是用 </a:t>
                </a:r>
                <a:r>
                  <a:rPr lang="en-US" altLang="zh-CN" sz="3100" dirty="0">
                    <a:latin typeface="华文楷体" panose="02010600040101010101" charset="-122"/>
                    <a:ea typeface="华文楷体" panose="02010600040101010101" charset="-122"/>
                    <a:cs typeface="华文楷体" panose="02010600040101010101" charset="-122"/>
                  </a:rPr>
                  <a:t>EI </a:t>
                </a:r>
                <a:r>
                  <a:rPr lang="zh-CN" altLang="en-US" sz="3100" dirty="0">
                    <a:latin typeface="华文楷体" panose="02010600040101010101" charset="-122"/>
                    <a:ea typeface="华文楷体" panose="02010600040101010101" charset="-122"/>
                    <a:cs typeface="华文楷体" panose="02010600040101010101" charset="-122"/>
                  </a:rPr>
                  <a:t>除以最大分散水平 </a:t>
                </a:r>
                <a:r>
                  <a:rPr lang="en-US" altLang="zh-CN" sz="3100" dirty="0">
                    <a:latin typeface="华文楷体" panose="02010600040101010101" charset="-122"/>
                    <a:ea typeface="华文楷体" panose="02010600040101010101" charset="-122"/>
                    <a:cs typeface="华文楷体" panose="02010600040101010101" charset="-122"/>
                  </a:rPr>
                  <a:t>ln(n)</a:t>
                </a:r>
                <a:r>
                  <a:rPr lang="zh-CN" altLang="en-US" sz="3100" dirty="0">
                    <a:latin typeface="华文楷体" panose="02010600040101010101" charset="-122"/>
                    <a:ea typeface="华文楷体" panose="02010600040101010101" charset="-122"/>
                    <a:cs typeface="华文楷体" panose="02010600040101010101" charset="-122"/>
                  </a:rPr>
                  <a:t>，得到相对熵指数 </a:t>
                </a:r>
                <a:r>
                  <a:rPr lang="en-US" altLang="zh-CN" sz="3100" dirty="0">
                    <a:latin typeface="华文楷体" panose="02010600040101010101" charset="-122"/>
                    <a:ea typeface="华文楷体" panose="02010600040101010101" charset="-122"/>
                    <a:cs typeface="华文楷体" panose="02010600040101010101" charset="-122"/>
                  </a:rPr>
                  <a:t>RE = EI / ln(n) </a:t>
                </a:r>
                <a:r>
                  <a:rPr lang="zh-CN" altLang="en-US" sz="3100" dirty="0">
                    <a:latin typeface="华文楷体" panose="02010600040101010101" charset="-122"/>
                    <a:ea typeface="华文楷体" panose="02010600040101010101" charset="-122"/>
                    <a:cs typeface="华文楷体" panose="02010600040101010101" charset="-122"/>
                  </a:rPr>
                  <a:t>，该指标仍为市场集中度的逆指标。二是取 </a:t>
                </a:r>
                <a:r>
                  <a:rPr lang="en-US" altLang="zh-CN" sz="3100" dirty="0">
                    <a:latin typeface="华文楷体" panose="02010600040101010101" charset="-122"/>
                    <a:ea typeface="华文楷体" panose="02010600040101010101" charset="-122"/>
                    <a:cs typeface="华文楷体" panose="02010600040101010101" charset="-122"/>
                  </a:rPr>
                  <a:t>EI </a:t>
                </a:r>
                <a:r>
                  <a:rPr lang="zh-CN" altLang="en-US" sz="3100" dirty="0">
                    <a:latin typeface="华文楷体" panose="02010600040101010101" charset="-122"/>
                    <a:ea typeface="华文楷体" panose="02010600040101010101" charset="-122"/>
                    <a:cs typeface="华文楷体" panose="02010600040101010101" charset="-122"/>
                  </a:rPr>
                  <a:t>反对数的倒数，</a:t>
                </a:r>
                <a14:m>
                  <m:oMath xmlns:m="http://schemas.openxmlformats.org/officeDocument/2006/math">
                    <m:sSup>
                      <m:sSupPr>
                        <m:ctrlPr>
                          <a:rPr lang="en-US" altLang="zh-CN" sz="3100" i="1" smtClean="0">
                            <a:latin typeface="Cambria Math" panose="02040503050406030204" pitchFamily="18" charset="0"/>
                            <a:ea typeface="华文楷体" panose="02010600040101010101" charset="-122"/>
                          </a:rPr>
                        </m:ctrlPr>
                      </m:sSupPr>
                      <m:e>
                        <m:r>
                          <a:rPr lang="en-US" altLang="zh-CN" sz="3100" b="0" i="1" smtClean="0">
                            <a:latin typeface="Cambria Math" panose="02040503050406030204" pitchFamily="18" charset="0"/>
                            <a:ea typeface="华文楷体" panose="02010600040101010101" charset="-122"/>
                          </a:rPr>
                          <m:t>𝑒</m:t>
                        </m:r>
                      </m:e>
                      <m:sup>
                        <m:r>
                          <a:rPr lang="en-US" altLang="zh-CN" sz="3100" b="0" i="1" smtClean="0">
                            <a:latin typeface="Cambria Math" panose="02040503050406030204" pitchFamily="18" charset="0"/>
                            <a:ea typeface="华文楷体" panose="02010600040101010101" charset="-122"/>
                          </a:rPr>
                          <m:t>−</m:t>
                        </m:r>
                        <m:r>
                          <a:rPr lang="en-US" altLang="zh-CN" sz="3100" b="0" i="1" smtClean="0">
                            <a:latin typeface="Cambria Math" panose="02040503050406030204" pitchFamily="18" charset="0"/>
                            <a:ea typeface="华文楷体" panose="02010600040101010101" charset="-122"/>
                          </a:rPr>
                          <m:t>𝐸𝐼</m:t>
                        </m:r>
                      </m:sup>
                    </m:sSup>
                    <m:r>
                      <a:rPr lang="en-US" altLang="zh-CN" sz="3100" b="0" i="1" smtClean="0">
                        <a:latin typeface="Cambria Math" panose="02040503050406030204" pitchFamily="18" charset="0"/>
                        <a:ea typeface="华文楷体" panose="02010600040101010101" charset="-122"/>
                      </a:rPr>
                      <m:t>=</m:t>
                    </m:r>
                    <m:nary>
                      <m:naryPr>
                        <m:chr m:val="∏"/>
                        <m:limLoc m:val="subSup"/>
                        <m:ctrlPr>
                          <a:rPr lang="en-US" altLang="zh-CN" sz="3100" b="0" i="1" smtClean="0">
                            <a:latin typeface="Cambria Math" panose="02040503050406030204" pitchFamily="18" charset="0"/>
                            <a:ea typeface="华文楷体" panose="02010600040101010101" charset="-122"/>
                          </a:rPr>
                        </m:ctrlPr>
                      </m:naryPr>
                      <m:sub>
                        <m:r>
                          <m:rPr>
                            <m:brk m:alnAt="25"/>
                          </m:rPr>
                          <a:rPr lang="en-US" altLang="zh-CN" sz="3100" b="0" i="1" smtClean="0">
                            <a:latin typeface="Cambria Math" panose="02040503050406030204" pitchFamily="18" charset="0"/>
                            <a:ea typeface="华文楷体" panose="02010600040101010101" charset="-122"/>
                          </a:rPr>
                          <m:t>𝑖</m:t>
                        </m:r>
                        <m:r>
                          <a:rPr lang="en-US" altLang="zh-CN" sz="3100" b="0" i="1" smtClean="0">
                            <a:latin typeface="Cambria Math" panose="02040503050406030204" pitchFamily="18" charset="0"/>
                            <a:ea typeface="华文楷体" panose="02010600040101010101" charset="-122"/>
                          </a:rPr>
                          <m:t>=1</m:t>
                        </m:r>
                      </m:sub>
                      <m:sup>
                        <m:r>
                          <a:rPr lang="en-US" altLang="zh-CN" sz="3100" b="0" i="1" smtClean="0">
                            <a:latin typeface="Cambria Math" panose="02040503050406030204" pitchFamily="18" charset="0"/>
                            <a:ea typeface="华文楷体" panose="02010600040101010101" charset="-122"/>
                          </a:rPr>
                          <m:t>𝑛</m:t>
                        </m:r>
                      </m:sup>
                      <m:e>
                        <m:sSup>
                          <m:sSupPr>
                            <m:ctrlPr>
                              <a:rPr lang="en-US" altLang="zh-CN" sz="3100" b="0" i="1" smtClean="0">
                                <a:latin typeface="Cambria Math" panose="02040503050406030204" pitchFamily="18" charset="0"/>
                                <a:ea typeface="华文楷体" panose="02010600040101010101" charset="-122"/>
                              </a:rPr>
                            </m:ctrlPr>
                          </m:sSupPr>
                          <m:e>
                            <m:sSub>
                              <m:sSubPr>
                                <m:ctrlPr>
                                  <a:rPr lang="en-US" altLang="zh-CN" sz="3100" b="0" i="1" smtClean="0">
                                    <a:latin typeface="Cambria Math" panose="02040503050406030204" pitchFamily="18" charset="0"/>
                                    <a:ea typeface="华文楷体" panose="02010600040101010101" charset="-122"/>
                                  </a:rPr>
                                </m:ctrlPr>
                              </m:sSubPr>
                              <m:e>
                                <m:r>
                                  <a:rPr lang="en-US" altLang="zh-CN" sz="3100" b="0" i="1" smtClean="0">
                                    <a:latin typeface="Cambria Math" panose="02040503050406030204" pitchFamily="18" charset="0"/>
                                    <a:ea typeface="华文楷体" panose="02010600040101010101" charset="-122"/>
                                  </a:rPr>
                                  <m:t>𝑆</m:t>
                                </m:r>
                              </m:e>
                              <m:sub>
                                <m:r>
                                  <a:rPr lang="en-US" altLang="zh-CN" sz="3100" b="0" i="1" smtClean="0">
                                    <a:latin typeface="Cambria Math" panose="02040503050406030204" pitchFamily="18" charset="0"/>
                                    <a:ea typeface="华文楷体" panose="02010600040101010101" charset="-122"/>
                                  </a:rPr>
                                  <m:t>𝑖</m:t>
                                </m:r>
                              </m:sub>
                            </m:sSub>
                          </m:e>
                          <m:sup>
                            <m:sSub>
                              <m:sSubPr>
                                <m:ctrlPr>
                                  <a:rPr lang="en-US" altLang="zh-CN" sz="3100" b="0" i="1" smtClean="0">
                                    <a:latin typeface="Cambria Math" panose="02040503050406030204" pitchFamily="18" charset="0"/>
                                    <a:ea typeface="华文楷体" panose="02010600040101010101" charset="-122"/>
                                  </a:rPr>
                                </m:ctrlPr>
                              </m:sSubPr>
                              <m:e>
                                <m:r>
                                  <a:rPr lang="en-US" altLang="zh-CN" sz="3100" b="0" i="1" smtClean="0">
                                    <a:latin typeface="Cambria Math" panose="02040503050406030204" pitchFamily="18" charset="0"/>
                                    <a:ea typeface="华文楷体" panose="02010600040101010101" charset="-122"/>
                                  </a:rPr>
                                  <m:t>𝑆</m:t>
                                </m:r>
                              </m:e>
                              <m:sub>
                                <m:r>
                                  <a:rPr lang="en-US" altLang="zh-CN" sz="3100" b="0" i="1" smtClean="0">
                                    <a:latin typeface="Cambria Math" panose="02040503050406030204" pitchFamily="18" charset="0"/>
                                    <a:ea typeface="华文楷体" panose="02010600040101010101" charset="-122"/>
                                  </a:rPr>
                                  <m:t>𝑖</m:t>
                                </m:r>
                              </m:sub>
                            </m:sSub>
                          </m:sup>
                        </m:sSup>
                      </m:e>
                    </m:nary>
                  </m:oMath>
                </a14:m>
                <a:r>
                  <a:rPr lang="zh-CN" altLang="en-US" sz="3100" dirty="0">
                    <a:latin typeface="华文楷体" panose="02010600040101010101" charset="-122"/>
                    <a:ea typeface="华文楷体" panose="02010600040101010101" charset="-122"/>
                    <a:cs typeface="华文楷体" panose="02010600040101010101" charset="-122"/>
                  </a:rPr>
                  <a:t>，该指标是市场集中度的正指标。</a:t>
                </a: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5555648"/>
              </a:xfrm>
              <a:blipFill rotWithShape="1">
                <a:blip r:embed="rId2"/>
                <a:stretch>
                  <a:fillRect l="-379" r="-374" b="-1680"/>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35</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（三）市场相对集中测度指标</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08739" y="1631365"/>
            <a:ext cx="4108439" cy="4167812"/>
          </a:xfrm>
          <a:prstGeom prst="rect">
            <a:avLst/>
          </a:prstGeom>
        </p:spPr>
      </p:pic>
      <p:sp>
        <p:nvSpPr>
          <p:cNvPr id="7" name="文本框 6"/>
          <p:cNvSpPr txBox="1"/>
          <p:nvPr/>
        </p:nvSpPr>
        <p:spPr>
          <a:xfrm>
            <a:off x="602511" y="1301265"/>
            <a:ext cx="5493489" cy="5072479"/>
          </a:xfrm>
          <a:prstGeom prst="rect">
            <a:avLst/>
          </a:prstGeom>
          <a:noFill/>
        </p:spPr>
        <p:txBody>
          <a:bodyPr wrap="square" rtlCol="0">
            <a:spAutoFit/>
          </a:bodyPr>
          <a:lstStyle/>
          <a:p>
            <a:pPr marL="228600" indent="-228600">
              <a:lnSpc>
                <a:spcPct val="180000"/>
              </a:lnSpc>
              <a:spcBef>
                <a:spcPts val="1000"/>
              </a:spcBef>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洛伦兹曲线和基尼系数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just">
              <a:lnSpc>
                <a:spcPts val="4200"/>
              </a:lnSpc>
            </a:pPr>
            <a:r>
              <a:rPr lang="zh-CN" altLang="en-US" sz="2400" dirty="0">
                <a:latin typeface="华文楷体" panose="02010600040101010101" charset="-122"/>
                <a:ea typeface="华文楷体" panose="02010600040101010101" charset="-122"/>
              </a:rPr>
              <a:t>             洛伦兹曲线的最大特点是直观，能够反映全部企业的规模分布。洛伦茨曲线给出的实际分配结果，必然处于两个极端情形之间的三角形区域内，距 </a:t>
            </a:r>
            <a:r>
              <a:rPr lang="en-US" altLang="zh-CN" sz="2400" dirty="0">
                <a:latin typeface="华文楷体" panose="02010600040101010101" charset="-122"/>
                <a:ea typeface="华文楷体" panose="02010600040101010101" charset="-122"/>
              </a:rPr>
              <a:t>45°</a:t>
            </a:r>
            <a:r>
              <a:rPr lang="zh-CN" altLang="en-US" sz="2400" dirty="0">
                <a:latin typeface="华文楷体" panose="02010600040101010101" charset="-122"/>
                <a:ea typeface="华文楷体" panose="02010600040101010101" charset="-122"/>
              </a:rPr>
              <a:t>线越远则资源分配集中度越高。但是，其无法给出精细的数量刻画；特别是当两条洛伦兹曲线相交时，难以据其判断则市场集中度。</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36</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（三）市场相对集中测度指标</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74568" y="1644953"/>
            <a:ext cx="4121444" cy="4176478"/>
          </a:xfrm>
          <a:prstGeom prst="rect">
            <a:avLst/>
          </a:prstGeom>
        </p:spPr>
      </p:pic>
      <p:sp>
        <p:nvSpPr>
          <p:cNvPr id="7" name="文本框 6"/>
          <p:cNvSpPr txBox="1"/>
          <p:nvPr/>
        </p:nvSpPr>
        <p:spPr>
          <a:xfrm>
            <a:off x="602511" y="1301265"/>
            <a:ext cx="5493489" cy="5429500"/>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洛伦茨曲线与 </a:t>
            </a:r>
            <a:r>
              <a:rPr lang="en-US" altLang="zh-CN" sz="2400" dirty="0">
                <a:latin typeface="华文楷体" panose="02010600040101010101" charset="-122"/>
                <a:ea typeface="华文楷体" panose="02010600040101010101" charset="-122"/>
              </a:rPr>
              <a:t>45°</a:t>
            </a:r>
            <a:r>
              <a:rPr lang="zh-CN" altLang="en-US" sz="2400" dirty="0">
                <a:latin typeface="华文楷体" panose="02010600040101010101" charset="-122"/>
                <a:ea typeface="华文楷体" panose="02010600040101010101" charset="-122"/>
              </a:rPr>
              <a:t>线围成的面积记作 </a:t>
            </a:r>
            <a:r>
              <a:rPr lang="en-US" altLang="zh-CN" sz="2400" dirty="0">
                <a:latin typeface="华文楷体" panose="02010600040101010101" charset="-122"/>
                <a:ea typeface="华文楷体" panose="02010600040101010101" charset="-122"/>
              </a:rPr>
              <a:t>A</a:t>
            </a:r>
            <a:r>
              <a:rPr lang="zh-CN" altLang="en-US" sz="2400" dirty="0">
                <a:latin typeface="华文楷体" panose="02010600040101010101" charset="-122"/>
                <a:ea typeface="华文楷体" panose="02010600040101010101" charset="-122"/>
              </a:rPr>
              <a:t>，其与绝对不均等线围成的面积记作 </a:t>
            </a:r>
            <a:r>
              <a:rPr lang="en-US" altLang="zh-CN" sz="2400" dirty="0">
                <a:latin typeface="华文楷体" panose="02010600040101010101" charset="-122"/>
                <a:ea typeface="华文楷体" panose="02010600040101010101" charset="-122"/>
              </a:rPr>
              <a:t>B</a:t>
            </a:r>
            <a:r>
              <a:rPr lang="zh-CN" altLang="en-US" sz="2400" dirty="0">
                <a:latin typeface="华文楷体" panose="02010600040101010101" charset="-122"/>
                <a:ea typeface="华文楷体" panose="02010600040101010101" charset="-122"/>
              </a:rPr>
              <a:t>。基尼系数</a:t>
            </a:r>
            <a:r>
              <a:rPr lang="en-US" altLang="zh-CN" sz="2400" dirty="0">
                <a:latin typeface="华文楷体" panose="02010600040101010101" charset="-122"/>
                <a:ea typeface="华文楷体" panose="02010600040101010101" charset="-122"/>
              </a:rPr>
              <a:t>G=A/(A+B)</a:t>
            </a:r>
            <a:r>
              <a:rPr lang="zh-CN" altLang="en-US" sz="2400" dirty="0">
                <a:latin typeface="华文楷体" panose="02010600040101010101" charset="-122"/>
                <a:ea typeface="华文楷体" panose="02010600040101010101" charset="-122"/>
              </a:rPr>
              <a:t>，其介于 </a:t>
            </a:r>
            <a:r>
              <a:rPr lang="en-US" altLang="zh-CN" sz="2400" dirty="0">
                <a:latin typeface="华文楷体" panose="02010600040101010101" charset="-122"/>
                <a:ea typeface="华文楷体" panose="02010600040101010101" charset="-122"/>
              </a:rPr>
              <a:t>0-1 </a:t>
            </a:r>
            <a:r>
              <a:rPr lang="zh-CN" altLang="en-US" sz="2400" dirty="0">
                <a:latin typeface="华文楷体" panose="02010600040101010101" charset="-122"/>
                <a:ea typeface="华文楷体" panose="02010600040101010101" charset="-122"/>
              </a:rPr>
              <a:t>之间，是市场集中度的正指标。其优势为可以给出确切数值，便于进行横向比较。基尼系数无法表现寡头集中的情况。容易将寡头垄断市场误判为完全竞争市场。理论上市场集中度会随着企业数量减少而增加，但基尼系数往往给出相反结果。</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a:lnSpc>
                <a:spcPct val="150000"/>
              </a:lnSpc>
              <a:buNone/>
            </a:pPr>
            <a:r>
              <a:rPr lang="zh-CN" altLang="en-US" sz="2400" dirty="0">
                <a:latin typeface="华文楷体" panose="02010600040101010101" charset="-122"/>
                <a:ea typeface="华文楷体" panose="02010600040101010101" charset="-122"/>
                <a:cs typeface="华文楷体" panose="02010600040101010101" charset="-122"/>
              </a:rPr>
              <a:t>           </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37</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（三）市场相对集中测度指标</a:t>
            </a:r>
          </a:p>
        </p:txBody>
      </p:sp>
      <mc:AlternateContent xmlns:mc="http://schemas.openxmlformats.org/markup-compatibility/2006" xmlns:a14="http://schemas.microsoft.com/office/drawing/2010/main">
        <mc:Choice Requires="a14">
          <p:sp>
            <p:nvSpPr>
              <p:cNvPr id="5" name="文本框 4"/>
              <p:cNvSpPr txBox="1"/>
              <p:nvPr/>
            </p:nvSpPr>
            <p:spPr>
              <a:xfrm>
                <a:off x="615314" y="1432540"/>
                <a:ext cx="11576685" cy="3490764"/>
              </a:xfrm>
              <a:prstGeom prst="rect">
                <a:avLst/>
              </a:prstGeom>
              <a:noFill/>
            </p:spPr>
            <p:txBody>
              <a:bodyPr wrap="square">
                <a:spAutoFit/>
              </a:bodyPr>
              <a:lstStyle/>
              <a:p>
                <a:pPr marL="228600" indent="-228600">
                  <a:lnSpc>
                    <a:spcPct val="180000"/>
                  </a:lnSpc>
                  <a:spcBef>
                    <a:spcPts val="1000"/>
                  </a:spcBef>
                  <a:spcAft>
                    <a:spcPts val="0"/>
                  </a:spcAft>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企业规模变异</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系数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企业规模变异系数是企业规模分布的标准差与平均值之比，即</a:t>
                </a:r>
                <a14:m>
                  <m:oMath xmlns:m="http://schemas.openxmlformats.org/officeDocument/2006/math">
                    <m:r>
                      <a:rPr lang="en-US" altLang="zh-CN" sz="24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𝑣</m:t>
                    </m:r>
                    <m:r>
                      <a:rPr lang="en-US" altLang="zh-CN" sz="24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m:t>
                    </m:r>
                    <m:r>
                      <a:rPr lang="zh-CN" altLang="en-US" sz="24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𝜎</m:t>
                    </m:r>
                    <m:r>
                      <a:rPr lang="en-US" altLang="zh-CN" sz="24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m:t>
                    </m:r>
                    <m:acc>
                      <m:accPr>
                        <m:chr m:val="̅"/>
                        <m:ctrlPr>
                          <a:rPr lang="en-US" altLang="zh-CN" sz="2400" b="0" i="1" kern="1200" smtClean="0">
                            <a:solidFill>
                              <a:srgbClr val="000000"/>
                            </a:solidFill>
                            <a:effectLst/>
                            <a:latin typeface="Cambria Math" panose="02040503050406030204" pitchFamily="18" charset="0"/>
                            <a:ea typeface="华文楷体" panose="02010600040101010101" charset="-122"/>
                          </a:rPr>
                        </m:ctrlPr>
                      </m:accPr>
                      <m:e>
                        <m:r>
                          <a:rPr lang="en-US" altLang="zh-CN" sz="2400" b="0" i="1" kern="1200" smtClean="0">
                            <a:solidFill>
                              <a:srgbClr val="000000"/>
                            </a:solidFill>
                            <a:effectLst/>
                            <a:latin typeface="Cambria Math" panose="02040503050406030204" pitchFamily="18" charset="0"/>
                            <a:ea typeface="华文楷体" panose="02010600040101010101" charset="-122"/>
                          </a:rPr>
                          <m:t>𝑋</m:t>
                        </m:r>
                      </m:e>
                    </m:acc>
                  </m:oMath>
                </a14:m>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v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是市场集中度的正指标，其下限为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，没有理论上限：所有企业规模相同时，</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v=0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；其数值越大，表明企业规模差异越大，市场份额越集中在少数大企业，集中程度越高。与基尼系数类似，该指标同样无法合理区分寡头垄断市场与完全竞争市场，存在明显的判定盲区。</a:t>
                </a:r>
                <a:endParaRPr lang="zh-SG" altLang="zh-SG" sz="2400" dirty="0">
                  <a:effectLst/>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615314" y="1432540"/>
                <a:ext cx="11576685" cy="3490764"/>
              </a:xfrm>
              <a:prstGeom prst="rect">
                <a:avLst/>
              </a:prstGeom>
              <a:blipFill rotWithShape="1">
                <a:blip r:embed="rId2"/>
                <a:stretch>
                  <a:fillRect l="-5" t="-18" r="5" b="4"/>
                </a:stretch>
              </a:blipFill>
            </p:spPr>
            <p:txBody>
              <a:bodyPr/>
              <a:lstStyle/>
              <a:p>
                <a:r>
                  <a:rPr lang="zh-CN" altLang="en-US">
                    <a:noFill/>
                  </a:rPr>
                  <a:t> </a:t>
                </a:r>
              </a:p>
            </p:txBody>
          </p:sp>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a:lnSpc>
                <a:spcPct val="150000"/>
              </a:lnSpc>
              <a:buNone/>
            </a:pPr>
            <a:r>
              <a:rPr lang="zh-CN" altLang="en-US" sz="2400" dirty="0">
                <a:latin typeface="华文楷体" panose="02010600040101010101" charset="-122"/>
                <a:ea typeface="华文楷体" panose="02010600040101010101" charset="-122"/>
                <a:cs typeface="华文楷体" panose="02010600040101010101" charset="-122"/>
              </a:rPr>
              <a:t>           </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（四）综合改进的集中测度指标</a:t>
            </a:r>
          </a:p>
        </p:txBody>
      </p:sp>
      <mc:AlternateContent xmlns:mc="http://schemas.openxmlformats.org/markup-compatibility/2006" xmlns:a14="http://schemas.microsoft.com/office/drawing/2010/main">
        <mc:Choice Requires="a14">
          <p:sp>
            <p:nvSpPr>
              <p:cNvPr id="5" name="文本框 4"/>
              <p:cNvSpPr txBox="1"/>
              <p:nvPr/>
            </p:nvSpPr>
            <p:spPr>
              <a:xfrm>
                <a:off x="615314" y="1432540"/>
                <a:ext cx="11576685" cy="4064061"/>
              </a:xfrm>
              <a:prstGeom prst="rect">
                <a:avLst/>
              </a:prstGeom>
              <a:noFill/>
            </p:spPr>
            <p:txBody>
              <a:bodyPr wrap="square">
                <a:spAutoFit/>
              </a:bodyPr>
              <a:lstStyle/>
              <a:p>
                <a:pPr marL="228600" indent="-228600">
                  <a:lnSpc>
                    <a:spcPct val="180000"/>
                  </a:lnSpc>
                  <a:spcBef>
                    <a:spcPts val="1000"/>
                  </a:spcBef>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HHI</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指</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赫希曼</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赫芬达尔指数对集中率和基尼系数进行了平衡。有别于熵指数</a:t>
                </a:r>
                <a:r>
                  <a:rPr lang="en-US" altLang="zh-CN" sz="2400" i="1" dirty="0">
                    <a:solidFill>
                      <a:srgbClr val="000000"/>
                    </a:solidFill>
                    <a:latin typeface="华文楷体" panose="02010600040101010101" charset="-122"/>
                    <a:ea typeface="华文楷体" panose="02010600040101010101" charset="-122"/>
                    <a:cs typeface="华文楷体" panose="02010600040101010101" charset="-122"/>
                  </a:rPr>
                  <a:t>EI</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其赋予每个企业市场份额的权重为其本身：大企业权重大，小企业权重小。</a:t>
                </a:r>
                <a:endPar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endParaRPr>
              </a:p>
              <a:p>
                <a:pPr marL="228600" indent="-228600">
                  <a:lnSpc>
                    <a:spcPct val="150000"/>
                  </a:lnSpc>
                  <a:spcBef>
                    <a:spcPts val="1000"/>
                  </a:spcBef>
                </a:pPr>
                <a:endParaRPr lang="en-US" altLang="zh-CN" sz="1800" b="0" i="1" kern="1200" dirty="0">
                  <a:solidFill>
                    <a:srgbClr val="000000"/>
                  </a:solidFill>
                  <a:effectLst/>
                  <a:latin typeface="Cambria Math" panose="02040503050406030204" pitchFamily="18" charset="0"/>
                  <a:ea typeface="华文楷体" panose="02010600040101010101" charset="-122"/>
                  <a:cs typeface="华文楷体" panose="02010600040101010101" charset="-122"/>
                </a:endParaRPr>
              </a:p>
              <a:p>
                <a:pPr marL="228600" indent="-228600">
                  <a:lnSpc>
                    <a:spcPct val="150000"/>
                  </a:lnSpc>
                  <a:spcBef>
                    <a:spcPts val="1000"/>
                  </a:spcBef>
                </a:pPr>
                <a14:m>
                  <m:oMathPara xmlns:m="http://schemas.openxmlformats.org/officeDocument/2006/math">
                    <m:oMathParaPr>
                      <m:jc m:val="centerGroup"/>
                    </m:oMathParaPr>
                    <m:oMath xmlns:m="http://schemas.openxmlformats.org/officeDocument/2006/math">
                      <m:r>
                        <a:rPr lang="en-US" altLang="zh-CN" sz="18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𝐻𝐻𝐼</m:t>
                      </m:r>
                      <m:r>
                        <a:rPr lang="en-US" altLang="zh-CN" sz="1800" b="0" i="1" kern="1200" smtClean="0">
                          <a:solidFill>
                            <a:srgbClr val="000000"/>
                          </a:solidFill>
                          <a:effectLst/>
                          <a:latin typeface="Cambria Math" panose="02040503050406030204" pitchFamily="18" charset="0"/>
                          <a:ea typeface="华文楷体" panose="02010600040101010101" charset="-122"/>
                          <a:cs typeface="华文楷体" panose="02010600040101010101" charset="-122"/>
                        </a:rPr>
                        <m:t>=</m:t>
                      </m:r>
                      <m:nary>
                        <m:naryPr>
                          <m:chr m:val="∑"/>
                          <m:ctrlPr>
                            <a:rPr lang="en-US" altLang="zh-CN" sz="1800" b="0" i="1" kern="1200" smtClean="0">
                              <a:solidFill>
                                <a:srgbClr val="000000"/>
                              </a:solidFill>
                              <a:effectLst/>
                              <a:latin typeface="Cambria Math" panose="02040503050406030204" pitchFamily="18" charset="0"/>
                              <a:ea typeface="华文楷体" panose="02010600040101010101" charset="-122"/>
                            </a:rPr>
                          </m:ctrlPr>
                        </m:naryPr>
                        <m:sub>
                          <m:r>
                            <m:rPr>
                              <m:brk m:alnAt="23"/>
                            </m:rPr>
                            <a:rPr lang="en-US" altLang="zh-CN" sz="1800" b="0" i="1" kern="1200" smtClean="0">
                              <a:solidFill>
                                <a:srgbClr val="000000"/>
                              </a:solidFill>
                              <a:effectLst/>
                              <a:latin typeface="Cambria Math" panose="02040503050406030204" pitchFamily="18" charset="0"/>
                              <a:ea typeface="华文楷体" panose="02010600040101010101" charset="-122"/>
                            </a:rPr>
                            <m:t>𝑖</m:t>
                          </m:r>
                          <m:r>
                            <a:rPr lang="en-US" altLang="zh-CN" sz="1800" b="0" i="1" kern="1200" smtClean="0">
                              <a:solidFill>
                                <a:srgbClr val="000000"/>
                              </a:solidFill>
                              <a:effectLst/>
                              <a:latin typeface="Cambria Math" panose="02040503050406030204" pitchFamily="18" charset="0"/>
                              <a:ea typeface="华文楷体" panose="02010600040101010101" charset="-122"/>
                            </a:rPr>
                            <m:t>=1</m:t>
                          </m:r>
                        </m:sub>
                        <m:sup>
                          <m:r>
                            <a:rPr lang="en-US" altLang="zh-CN" sz="1800" b="0" i="1" kern="1200" smtClean="0">
                              <a:solidFill>
                                <a:srgbClr val="000000"/>
                              </a:solidFill>
                              <a:effectLst/>
                              <a:latin typeface="Cambria Math" panose="02040503050406030204" pitchFamily="18" charset="0"/>
                              <a:ea typeface="华文楷体" panose="02010600040101010101" charset="-122"/>
                            </a:rPr>
                            <m:t>𝑛</m:t>
                          </m:r>
                        </m:sup>
                        <m:e>
                          <m:sSup>
                            <m:sSupPr>
                              <m:ctrlPr>
                                <a:rPr lang="en-US" altLang="zh-CN" sz="1800" b="0" i="1" kern="1200" smtClean="0">
                                  <a:solidFill>
                                    <a:srgbClr val="000000"/>
                                  </a:solidFill>
                                  <a:effectLst/>
                                  <a:latin typeface="Cambria Math" panose="02040503050406030204" pitchFamily="18" charset="0"/>
                                  <a:ea typeface="华文楷体" panose="02010600040101010101" charset="-122"/>
                                </a:rPr>
                              </m:ctrlPr>
                            </m:sSupPr>
                            <m:e>
                              <m:d>
                                <m:dPr>
                                  <m:ctrlPr>
                                    <a:rPr lang="en-US" altLang="zh-CN" i="1">
                                      <a:solidFill>
                                        <a:srgbClr val="000000"/>
                                      </a:solidFill>
                                      <a:latin typeface="Cambria Math" panose="02040503050406030204" pitchFamily="18" charset="0"/>
                                      <a:ea typeface="华文楷体" panose="02010600040101010101" charset="-122"/>
                                    </a:rPr>
                                  </m:ctrlPr>
                                </m:dPr>
                                <m:e>
                                  <m:f>
                                    <m:fPr>
                                      <m:ctrlPr>
                                        <a:rPr lang="en-US" altLang="zh-CN" i="1">
                                          <a:solidFill>
                                            <a:srgbClr val="000000"/>
                                          </a:solidFill>
                                          <a:latin typeface="Cambria Math" panose="02040503050406030204" pitchFamily="18" charset="0"/>
                                          <a:ea typeface="华文楷体" panose="02010600040101010101" charset="-122"/>
                                        </a:rPr>
                                      </m:ctrlPr>
                                    </m:fPr>
                                    <m:num>
                                      <m:sSub>
                                        <m:sSubPr>
                                          <m:ctrlPr>
                                            <a:rPr lang="en-US" altLang="zh-CN" i="1">
                                              <a:solidFill>
                                                <a:srgbClr val="000000"/>
                                              </a:solidFill>
                                              <a:latin typeface="Cambria Math" panose="02040503050406030204" pitchFamily="18" charset="0"/>
                                              <a:ea typeface="华文楷体" panose="02010600040101010101" charset="-122"/>
                                            </a:rPr>
                                          </m:ctrlPr>
                                        </m:sSubPr>
                                        <m:e>
                                          <m:r>
                                            <a:rPr lang="en-US" altLang="zh-CN" i="1">
                                              <a:solidFill>
                                                <a:srgbClr val="000000"/>
                                              </a:solidFill>
                                              <a:latin typeface="Cambria Math" panose="02040503050406030204" pitchFamily="18" charset="0"/>
                                              <a:ea typeface="华文楷体" panose="02010600040101010101" charset="-122"/>
                                            </a:rPr>
                                            <m:t>𝑋</m:t>
                                          </m:r>
                                        </m:e>
                                        <m:sub>
                                          <m:r>
                                            <a:rPr lang="en-US" altLang="zh-CN" i="1">
                                              <a:solidFill>
                                                <a:srgbClr val="000000"/>
                                              </a:solidFill>
                                              <a:latin typeface="Cambria Math" panose="02040503050406030204" pitchFamily="18" charset="0"/>
                                              <a:ea typeface="华文楷体" panose="02010600040101010101" charset="-122"/>
                                            </a:rPr>
                                            <m:t>𝑖</m:t>
                                          </m:r>
                                        </m:sub>
                                      </m:sSub>
                                    </m:num>
                                    <m:den>
                                      <m:r>
                                        <a:rPr lang="en-US" altLang="zh-CN" i="1">
                                          <a:solidFill>
                                            <a:srgbClr val="000000"/>
                                          </a:solidFill>
                                          <a:latin typeface="Cambria Math" panose="02040503050406030204" pitchFamily="18" charset="0"/>
                                          <a:ea typeface="华文楷体" panose="02010600040101010101" charset="-122"/>
                                        </a:rPr>
                                        <m:t>𝑋</m:t>
                                      </m:r>
                                    </m:den>
                                  </m:f>
                                </m:e>
                              </m:d>
                            </m:e>
                            <m:sup>
                              <m:r>
                                <a:rPr lang="en-US" altLang="zh-CN" sz="1800" b="0" i="1" kern="1200" smtClean="0">
                                  <a:solidFill>
                                    <a:srgbClr val="000000"/>
                                  </a:solidFill>
                                  <a:effectLst/>
                                  <a:latin typeface="Cambria Math" panose="02040503050406030204" pitchFamily="18" charset="0"/>
                                  <a:ea typeface="华文楷体" panose="02010600040101010101" charset="-122"/>
                                </a:rPr>
                                <m:t>2</m:t>
                              </m:r>
                            </m:sup>
                          </m:sSup>
                        </m:e>
                      </m:nary>
                      <m:r>
                        <a:rPr lang="en-US" altLang="zh-CN" sz="1800" b="0" i="1" kern="1200" smtClean="0">
                          <a:solidFill>
                            <a:srgbClr val="000000"/>
                          </a:solidFill>
                          <a:effectLst/>
                          <a:latin typeface="Cambria Math" panose="02040503050406030204" pitchFamily="18" charset="0"/>
                          <a:ea typeface="华文楷体" panose="02010600040101010101" charset="-122"/>
                        </a:rPr>
                        <m:t>=</m:t>
                      </m:r>
                      <m:nary>
                        <m:naryPr>
                          <m:chr m:val="∑"/>
                          <m:ctrlPr>
                            <a:rPr lang="en-US" altLang="zh-CN" sz="1800" b="0" i="1" kern="1200" smtClean="0">
                              <a:solidFill>
                                <a:srgbClr val="000000"/>
                              </a:solidFill>
                              <a:effectLst/>
                              <a:latin typeface="Cambria Math" panose="02040503050406030204" pitchFamily="18" charset="0"/>
                              <a:ea typeface="华文楷体" panose="02010600040101010101" charset="-122"/>
                            </a:rPr>
                          </m:ctrlPr>
                        </m:naryPr>
                        <m:sub>
                          <m:r>
                            <m:rPr>
                              <m:brk m:alnAt="23"/>
                            </m:rPr>
                            <a:rPr lang="en-US" altLang="zh-CN" sz="1800" b="0" i="1" kern="1200" smtClean="0">
                              <a:solidFill>
                                <a:srgbClr val="000000"/>
                              </a:solidFill>
                              <a:effectLst/>
                              <a:latin typeface="Cambria Math" panose="02040503050406030204" pitchFamily="18" charset="0"/>
                              <a:ea typeface="华文楷体" panose="02010600040101010101" charset="-122"/>
                            </a:rPr>
                            <m:t>𝑖</m:t>
                          </m:r>
                          <m:r>
                            <a:rPr lang="en-US" altLang="zh-CN" sz="1800" b="0" i="1" kern="1200" smtClean="0">
                              <a:solidFill>
                                <a:srgbClr val="000000"/>
                              </a:solidFill>
                              <a:effectLst/>
                              <a:latin typeface="Cambria Math" panose="02040503050406030204" pitchFamily="18" charset="0"/>
                              <a:ea typeface="华文楷体" panose="02010600040101010101" charset="-122"/>
                            </a:rPr>
                            <m:t>=1</m:t>
                          </m:r>
                        </m:sub>
                        <m:sup>
                          <m:r>
                            <a:rPr lang="en-US" altLang="zh-CN" sz="1800" b="0" i="1" kern="1200" smtClean="0">
                              <a:solidFill>
                                <a:srgbClr val="000000"/>
                              </a:solidFill>
                              <a:effectLst/>
                              <a:latin typeface="Cambria Math" panose="02040503050406030204" pitchFamily="18" charset="0"/>
                              <a:ea typeface="华文楷体" panose="02010600040101010101" charset="-122"/>
                            </a:rPr>
                            <m:t>𝑛</m:t>
                          </m:r>
                        </m:sup>
                        <m:e>
                          <m:sSup>
                            <m:sSupPr>
                              <m:ctrlPr>
                                <a:rPr lang="en-US" altLang="zh-CN" sz="1800" b="0" i="1" kern="1200" smtClean="0">
                                  <a:solidFill>
                                    <a:srgbClr val="000000"/>
                                  </a:solidFill>
                                  <a:effectLst/>
                                  <a:latin typeface="Cambria Math" panose="02040503050406030204" pitchFamily="18" charset="0"/>
                                  <a:ea typeface="华文楷体" panose="02010600040101010101" charset="-122"/>
                                </a:rPr>
                              </m:ctrlPr>
                            </m:sSupPr>
                            <m:e>
                              <m:sSub>
                                <m:sSubPr>
                                  <m:ctrlPr>
                                    <a:rPr lang="en-US" altLang="zh-CN" sz="1800" b="0" i="1" kern="1200" smtClean="0">
                                      <a:solidFill>
                                        <a:srgbClr val="000000"/>
                                      </a:solidFill>
                                      <a:effectLst/>
                                      <a:latin typeface="Cambria Math" panose="02040503050406030204" pitchFamily="18" charset="0"/>
                                      <a:ea typeface="华文楷体" panose="02010600040101010101" charset="-122"/>
                                    </a:rPr>
                                  </m:ctrlPr>
                                </m:sSubPr>
                                <m:e>
                                  <m:r>
                                    <a:rPr lang="en-US" altLang="zh-CN" sz="1800" b="0" i="1" kern="1200" smtClean="0">
                                      <a:solidFill>
                                        <a:srgbClr val="000000"/>
                                      </a:solidFill>
                                      <a:effectLst/>
                                      <a:latin typeface="Cambria Math" panose="02040503050406030204" pitchFamily="18" charset="0"/>
                                      <a:ea typeface="华文楷体" panose="02010600040101010101" charset="-122"/>
                                    </a:rPr>
                                    <m:t>𝑆</m:t>
                                  </m:r>
                                </m:e>
                                <m:sub>
                                  <m:r>
                                    <a:rPr lang="en-US" altLang="zh-CN" sz="1800" b="0" i="1" kern="1200" smtClean="0">
                                      <a:solidFill>
                                        <a:srgbClr val="000000"/>
                                      </a:solidFill>
                                      <a:effectLst/>
                                      <a:latin typeface="Cambria Math" panose="02040503050406030204" pitchFamily="18" charset="0"/>
                                      <a:ea typeface="华文楷体" panose="02010600040101010101" charset="-122"/>
                                    </a:rPr>
                                    <m:t>𝑖</m:t>
                                  </m:r>
                                </m:sub>
                              </m:sSub>
                            </m:e>
                            <m:sup>
                              <m:r>
                                <a:rPr lang="en-US" altLang="zh-CN" sz="1800" b="0" i="1" kern="1200" smtClean="0">
                                  <a:solidFill>
                                    <a:srgbClr val="000000"/>
                                  </a:solidFill>
                                  <a:effectLst/>
                                  <a:latin typeface="Cambria Math" panose="02040503050406030204" pitchFamily="18" charset="0"/>
                                  <a:ea typeface="华文楷体" panose="02010600040101010101" charset="-122"/>
                                </a:rPr>
                                <m:t>2</m:t>
                              </m:r>
                            </m:sup>
                          </m:sSup>
                        </m:e>
                      </m:nary>
                    </m:oMath>
                  </m:oMathPara>
                </a14:m>
                <a:endParaRPr lang="en-US" altLang="zh-CN" sz="1800" kern="1200" dirty="0">
                  <a:solidFill>
                    <a:srgbClr val="000000"/>
                  </a:solidFill>
                  <a:effectLst/>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endParaRPr lang="zh-SG" altLang="zh-SG" dirty="0">
                  <a:effectLst/>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615314" y="1432540"/>
                <a:ext cx="11576685" cy="4064061"/>
              </a:xfrm>
              <a:prstGeom prst="rect">
                <a:avLst/>
              </a:prstGeom>
              <a:blipFill rotWithShape="1">
                <a:blip r:embed="rId2"/>
                <a:stretch>
                  <a:fillRect l="-5" t="-15" r="5" b="1"/>
                </a:stretch>
              </a:blipFill>
            </p:spPr>
            <p:txBody>
              <a:bodyPr/>
              <a:lstStyle/>
              <a:p>
                <a:r>
                  <a:rPr lang="zh-CN" altLang="en-US">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一、产业与行业分类</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（一）国民经济产业级次分类</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43250" y="2367060"/>
            <a:ext cx="5167226" cy="2327021"/>
          </a:xfrm>
          <a:prstGeom prst="rect">
            <a:avLst/>
          </a:prstGeom>
        </p:spPr>
      </p:pic>
      <p:sp>
        <p:nvSpPr>
          <p:cNvPr id="7" name="文本框 6"/>
          <p:cNvSpPr txBox="1"/>
          <p:nvPr/>
        </p:nvSpPr>
        <p:spPr>
          <a:xfrm>
            <a:off x="602511" y="1448316"/>
            <a:ext cx="5493489" cy="4352282"/>
          </a:xfrm>
          <a:prstGeom prst="rect">
            <a:avLst/>
          </a:prstGeom>
          <a:noFill/>
        </p:spPr>
        <p:txBody>
          <a:bodyPr wrap="square" rtlCol="0">
            <a:spAutoFit/>
          </a:bodyPr>
          <a:lstStyle/>
          <a:p>
            <a:pPr marL="228600" indent="-228600" algn="just">
              <a:lnSpc>
                <a:spcPts val="4200"/>
              </a:lnSpc>
            </a:pPr>
            <a:r>
              <a:rPr lang="zh-CN" altLang="en-US" sz="2400" dirty="0">
                <a:latin typeface="华文楷体" panose="02010600040101010101" charset="-122"/>
                <a:ea typeface="华文楷体" panose="02010600040101010101" charset="-122"/>
              </a:rPr>
              <a:t>             产业结构级次分类依据生产活动出现的历史顺序及其满足需求的层次，适当兼顾各种生产活动的劳动对象和产品形态等特征。对于农业属于第一产业、制造业属于第二产业已达成高度共识，对采掘业属于第一产业抑或第二产业、建筑业和运输业属于第二产业还是第三产业仍有一定分歧。</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zh-CN" altLang="en-US" sz="2400" dirty="0">
                <a:latin typeface="华文楷体" panose="02010600040101010101" charset="-122"/>
                <a:ea typeface="华文楷体" panose="02010600040101010101" charset="-122"/>
                <a:cs typeface="华文楷体" panose="02010600040101010101" charset="-122"/>
              </a:rPr>
              <a:t>           </a:t>
            </a:r>
            <a:endParaRPr lang="en-US" altLang="zh-CN" sz="2400" dirty="0">
              <a:latin typeface="华文楷体" panose="02010600040101010101" charset="-122"/>
              <a:ea typeface="华文楷体" panose="02010600040101010101" charset="-122"/>
              <a:cs typeface="华文楷体" panose="02010600040101010101" charset="-122"/>
            </a:endParaRPr>
          </a:p>
          <a:p>
            <a:pPr>
              <a:lnSpc>
                <a:spcPct val="150000"/>
              </a:lnSpc>
              <a:buNone/>
            </a:pPr>
            <a:r>
              <a:rPr lang="zh-CN" altLang="en-US" sz="2400" dirty="0">
                <a:latin typeface="华文楷体" panose="02010600040101010101" charset="-122"/>
                <a:ea typeface="华文楷体" panose="02010600040101010101" charset="-122"/>
                <a:cs typeface="华文楷体" panose="02010600040101010101" charset="-122"/>
              </a:rPr>
              <a:t>           </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一、市场集中度测度方法</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（四）综合改进的集中测度指标</a:t>
            </a:r>
          </a:p>
        </p:txBody>
      </p:sp>
      <mc:AlternateContent xmlns:mc="http://schemas.openxmlformats.org/markup-compatibility/2006" xmlns:a14="http://schemas.microsoft.com/office/drawing/2010/main">
        <mc:Choice Requires="a14">
          <p:sp>
            <p:nvSpPr>
              <p:cNvPr id="5" name="文本框 4"/>
              <p:cNvSpPr txBox="1"/>
              <p:nvPr/>
            </p:nvSpPr>
            <p:spPr>
              <a:xfrm>
                <a:off x="615314" y="1432540"/>
                <a:ext cx="11576685" cy="4452694"/>
              </a:xfrm>
              <a:prstGeom prst="rect">
                <a:avLst/>
              </a:prstGeom>
              <a:noFill/>
            </p:spPr>
            <p:txBody>
              <a:bodyPr wrap="square">
                <a:spAutoFit/>
              </a:bodyPr>
              <a:lstStyle/>
              <a:p>
                <a:pPr marL="228600" indent="-228600">
                  <a:lnSpc>
                    <a:spcPct val="180000"/>
                  </a:lnSpc>
                  <a:spcBef>
                    <a:spcPts val="1000"/>
                  </a:spcBef>
                  <a:spcAft>
                    <a:spcPts val="0"/>
                  </a:spcAft>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HHI</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指</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指数可以改写为如下形式：</a:t>
                </a:r>
                <a:endParaRPr lang="en-US" altLang="zh-CN" sz="2400" dirty="0">
                  <a:solidFill>
                    <a:srgbClr val="000000"/>
                  </a:solidFill>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14:m>
                  <m:oMathPara xmlns:m="http://schemas.openxmlformats.org/officeDocument/2006/math">
                    <m:oMathParaPr>
                      <m:jc m:val="centerGroup"/>
                    </m:oMathParaPr>
                    <m:oMath xmlns:m="http://schemas.openxmlformats.org/officeDocument/2006/math">
                      <m:r>
                        <a:rPr lang="en-US" altLang="zh-CN" b="0" i="1" smtClean="0">
                          <a:solidFill>
                            <a:srgbClr val="000000"/>
                          </a:solidFill>
                          <a:latin typeface="Cambria Math" panose="02040503050406030204" pitchFamily="18" charset="0"/>
                          <a:ea typeface="华文楷体" panose="02010600040101010101" charset="-122"/>
                          <a:cs typeface="华文楷体" panose="02010600040101010101" charset="-122"/>
                        </a:rPr>
                        <m:t>𝐻𝐻𝐼</m:t>
                      </m:r>
                      <m:r>
                        <a:rPr lang="en-US" altLang="zh-CN" b="0" i="1" smtClean="0">
                          <a:solidFill>
                            <a:srgbClr val="000000"/>
                          </a:solidFill>
                          <a:latin typeface="Cambria Math" panose="02040503050406030204" pitchFamily="18" charset="0"/>
                          <a:ea typeface="华文楷体" panose="02010600040101010101" charset="-122"/>
                          <a:cs typeface="华文楷体" panose="02010600040101010101" charset="-122"/>
                        </a:rPr>
                        <m:t>=</m:t>
                      </m:r>
                      <m:f>
                        <m:fPr>
                          <m:ctrlPr>
                            <a:rPr lang="en-US" altLang="zh-CN" b="0" i="1" smtClean="0">
                              <a:solidFill>
                                <a:srgbClr val="000000"/>
                              </a:solidFill>
                              <a:latin typeface="Cambria Math" panose="02040503050406030204" pitchFamily="18" charset="0"/>
                              <a:ea typeface="华文楷体" panose="02010600040101010101" charset="-122"/>
                            </a:rPr>
                          </m:ctrlPr>
                        </m:fPr>
                        <m:num>
                          <m:sSup>
                            <m:sSupPr>
                              <m:ctrlPr>
                                <a:rPr lang="en-US" altLang="zh-CN" b="0" i="1" smtClean="0">
                                  <a:solidFill>
                                    <a:srgbClr val="000000"/>
                                  </a:solidFill>
                                  <a:latin typeface="Cambria Math" panose="02040503050406030204" pitchFamily="18" charset="0"/>
                                  <a:ea typeface="华文楷体" panose="02010600040101010101" charset="-122"/>
                                </a:rPr>
                              </m:ctrlPr>
                            </m:sSupPr>
                            <m:e>
                              <m:r>
                                <a:rPr lang="en-US" altLang="zh-CN" b="0" i="1" smtClean="0">
                                  <a:solidFill>
                                    <a:srgbClr val="000000"/>
                                  </a:solidFill>
                                  <a:latin typeface="Cambria Math" panose="02040503050406030204" pitchFamily="18" charset="0"/>
                                  <a:ea typeface="华文楷体" panose="02010600040101010101" charset="-122"/>
                                </a:rPr>
                                <m:t>𝑣</m:t>
                              </m:r>
                            </m:e>
                            <m:sup>
                              <m:r>
                                <a:rPr lang="en-US" altLang="zh-CN" b="0" i="1" smtClean="0">
                                  <a:solidFill>
                                    <a:srgbClr val="000000"/>
                                  </a:solidFill>
                                  <a:latin typeface="Cambria Math" panose="02040503050406030204" pitchFamily="18" charset="0"/>
                                  <a:ea typeface="华文楷体" panose="02010600040101010101" charset="-122"/>
                                </a:rPr>
                                <m:t>2</m:t>
                              </m:r>
                            </m:sup>
                          </m:sSup>
                          <m:r>
                            <a:rPr lang="en-US" altLang="zh-CN" b="0" i="1" smtClean="0">
                              <a:solidFill>
                                <a:srgbClr val="000000"/>
                              </a:solidFill>
                              <a:latin typeface="Cambria Math" panose="02040503050406030204" pitchFamily="18" charset="0"/>
                              <a:ea typeface="华文楷体" panose="02010600040101010101" charset="-122"/>
                            </a:rPr>
                            <m:t>+1</m:t>
                          </m:r>
                        </m:num>
                        <m:den>
                          <m:r>
                            <a:rPr lang="en-US" altLang="zh-CN" b="0" i="1" smtClean="0">
                              <a:solidFill>
                                <a:srgbClr val="000000"/>
                              </a:solidFill>
                              <a:latin typeface="Cambria Math" panose="02040503050406030204" pitchFamily="18" charset="0"/>
                              <a:ea typeface="华文楷体" panose="02010600040101010101" charset="-122"/>
                            </a:rPr>
                            <m:t>𝑛</m:t>
                          </m:r>
                        </m:den>
                      </m:f>
                    </m:oMath>
                  </m:oMathPara>
                </a14:m>
                <a:endParaRPr lang="en-US" altLang="zh-CN" dirty="0">
                  <a:solidFill>
                    <a:srgbClr val="000000"/>
                  </a:solidFill>
                  <a:latin typeface="华文楷体" panose="02010600040101010101" charset="-122"/>
                  <a:ea typeface="华文楷体" panose="02010600040101010101" charset="-122"/>
                  <a:cs typeface="华文楷体" panose="02010600040101010101" charset="-122"/>
                </a:endParaRPr>
              </a:p>
              <a:p>
                <a:pPr marL="228600" indent="-228600">
                  <a:lnSpc>
                    <a:spcPct val="150000"/>
                  </a:lnSpc>
                  <a:spcBef>
                    <a:spcPts val="1000"/>
                  </a:spcBef>
                </a:pPr>
                <a:r>
                  <a:rPr lang="zh-CN" altLang="en-US" dirty="0">
                    <a:solidFill>
                      <a:srgbClr val="000000"/>
                    </a:solidFill>
                    <a:latin typeface="华文楷体" panose="02010600040101010101" charset="-122"/>
                    <a:ea typeface="华文楷体" panose="02010600040101010101" charset="-122"/>
                    <a:cs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其既考虑产业内企业数 </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n</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，也考虑企业的规模分布的变异系数 </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v</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，因而更为完善。</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指数为市场集中度的正指标，且避免相对集中度指标对寡头、垄断市场的误判：完全垄断市场下（</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n=1,</a:t>
                </a:r>
                <a14:m>
                  <m:oMath xmlns:m="http://schemas.openxmlformats.org/officeDocument/2006/math">
                    <m:sSup>
                      <m:sSupPr>
                        <m:ctrlPr>
                          <a:rPr lang="en-US" altLang="zh-CN" sz="2400" i="1" smtClean="0">
                            <a:solidFill>
                              <a:srgbClr val="000000"/>
                            </a:solidFill>
                            <a:latin typeface="Cambria Math" panose="02040503050406030204" pitchFamily="18" charset="0"/>
                            <a:ea typeface="华文楷体" panose="02010600040101010101" charset="-122"/>
                          </a:rPr>
                        </m:ctrlPr>
                      </m:sSupPr>
                      <m:e>
                        <m:r>
                          <a:rPr lang="zh-CN" altLang="en-US" sz="2400" b="0" i="1" smtClean="0">
                            <a:solidFill>
                              <a:srgbClr val="000000"/>
                            </a:solidFill>
                            <a:latin typeface="Cambria Math" panose="02040503050406030204" pitchFamily="18" charset="0"/>
                            <a:ea typeface="华文楷体" panose="02010600040101010101" charset="-122"/>
                          </a:rPr>
                          <m:t>𝜎</m:t>
                        </m:r>
                      </m:e>
                      <m:sup>
                        <m:r>
                          <a:rPr lang="en-US" altLang="zh-CN" sz="2400" b="0" i="1" smtClean="0">
                            <a:solidFill>
                              <a:srgbClr val="000000"/>
                            </a:solidFill>
                            <a:latin typeface="Cambria Math" panose="02040503050406030204" pitchFamily="18" charset="0"/>
                            <a:ea typeface="华文楷体" panose="02010600040101010101" charset="-122"/>
                          </a:rPr>
                          <m:t>2</m:t>
                        </m:r>
                      </m:sup>
                    </m:sSup>
                  </m:oMath>
                </a14:m>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=0</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HHI=1</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；完全竞争市场下（</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n=∞,</a:t>
                </a:r>
                <a14:m>
                  <m:oMath xmlns:m="http://schemas.openxmlformats.org/officeDocument/2006/math">
                    <m:sSup>
                      <m:sSupPr>
                        <m:ctrlPr>
                          <a:rPr lang="en-US" altLang="zh-CN" sz="2400" i="1" smtClean="0">
                            <a:solidFill>
                              <a:srgbClr val="000000"/>
                            </a:solidFill>
                            <a:latin typeface="Cambria Math" panose="02040503050406030204" pitchFamily="18" charset="0"/>
                            <a:ea typeface="华文楷体" panose="02010600040101010101" charset="-122"/>
                          </a:rPr>
                        </m:ctrlPr>
                      </m:sSupPr>
                      <m:e>
                        <m:r>
                          <a:rPr lang="zh-CN" altLang="en-US" sz="2400" i="1" smtClean="0">
                            <a:solidFill>
                              <a:srgbClr val="000000"/>
                            </a:solidFill>
                            <a:latin typeface="Cambria Math" panose="02040503050406030204" pitchFamily="18" charset="0"/>
                            <a:ea typeface="华文楷体" panose="02010600040101010101" charset="-122"/>
                          </a:rPr>
                          <m:t>𝜎</m:t>
                        </m:r>
                      </m:e>
                      <m:sup>
                        <m:r>
                          <a:rPr lang="en-US" altLang="zh-CN" sz="2400" b="0" i="1" smtClean="0">
                            <a:solidFill>
                              <a:srgbClr val="000000"/>
                            </a:solidFill>
                            <a:latin typeface="Cambria Math" panose="02040503050406030204" pitchFamily="18" charset="0"/>
                            <a:ea typeface="华文楷体" panose="02010600040101010101" charset="-122"/>
                          </a:rPr>
                          <m:t>2</m:t>
                        </m:r>
                      </m:sup>
                    </m:sSup>
                  </m:oMath>
                </a14:m>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=0</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HHI=0</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0.1 </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为竞争型，</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0.1≤HHI</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0.18 </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为低寡占型，</a:t>
                </a:r>
                <a:r>
                  <a:rPr lang="en-US" altLang="zh-CN" sz="2400" dirty="0">
                    <a:solidFill>
                      <a:srgbClr val="000000"/>
                    </a:solidFill>
                    <a:latin typeface="华文楷体" panose="02010600040101010101" charset="-122"/>
                    <a:ea typeface="华文楷体" panose="02010600040101010101" charset="-122"/>
                    <a:cs typeface="华文楷体" panose="02010600040101010101" charset="-122"/>
                  </a:rPr>
                  <a:t>HHI≥0.18 </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为高寡占型。</a:t>
                </a:r>
                <a:endParaRPr lang="zh-SG" altLang="zh-SG" sz="2400" dirty="0">
                  <a:effectLst/>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615314" y="1432540"/>
                <a:ext cx="11576685" cy="4452694"/>
              </a:xfrm>
              <a:prstGeom prst="rect">
                <a:avLst/>
              </a:prstGeom>
              <a:blipFill rotWithShape="1">
                <a:blip r:embed="rId2"/>
                <a:stretch>
                  <a:fillRect l="-5" t="-14" r="-636" b="1"/>
                </a:stretch>
              </a:blipFill>
            </p:spPr>
            <p:txBody>
              <a:bodyPr/>
              <a:lstStyle/>
              <a:p>
                <a:r>
                  <a:rPr lang="zh-CN" altLang="en-US">
                    <a:noFill/>
                  </a:rPr>
                  <a:t> </a:t>
                </a:r>
              </a:p>
            </p:txBody>
          </p:sp>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（一）市场结构绩效指标</a:t>
            </a:r>
          </a:p>
        </p:txBody>
      </p:sp>
      <mc:AlternateContent xmlns:mc="http://schemas.openxmlformats.org/markup-compatibility/2006" xmlns:a14="http://schemas.microsoft.com/office/drawing/2010/main">
        <mc:Choice Requires="a14">
          <p:sp>
            <p:nvSpPr>
              <p:cNvPr id="5" name="文本框 4"/>
              <p:cNvSpPr txBox="1"/>
              <p:nvPr/>
            </p:nvSpPr>
            <p:spPr>
              <a:xfrm>
                <a:off x="745461" y="1431290"/>
                <a:ext cx="11256673" cy="3482172"/>
              </a:xfrm>
              <a:prstGeom prst="rect">
                <a:avLst/>
              </a:prstGeom>
              <a:noFill/>
            </p:spPr>
            <p:txBody>
              <a:bodyPr wrap="square">
                <a:spAutoFit/>
              </a:bodyPr>
              <a:lstStyle/>
              <a:p>
                <a:pPr marL="228600" indent="-228600">
                  <a:lnSpc>
                    <a:spcPct val="180000"/>
                  </a:lnSpc>
                  <a:spcBef>
                    <a:spcPts val="1000"/>
                  </a:spcBef>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勒纳指</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             勒纳指数是某个行业产品价格与边际成本的偏离率。计算公式为：</a:t>
                </a:r>
                <a:endPar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14:m>
                  <m:oMathPara xmlns:m="http://schemas.openxmlformats.org/officeDocument/2006/math">
                    <m:oMathParaPr>
                      <m:jc m:val="centerGroup"/>
                    </m:oMathParaPr>
                    <m:oMath xmlns:m="http://schemas.openxmlformats.org/officeDocument/2006/math">
                      <m:r>
                        <a:rPr lang="en-US" altLang="zh-SG" b="0" i="1" smtClean="0">
                          <a:latin typeface="Cambria Math" panose="02040503050406030204" pitchFamily="18" charset="0"/>
                        </a:rPr>
                        <m:t>𝐿</m:t>
                      </m:r>
                      <m:r>
                        <a:rPr lang="en-US" altLang="zh-SG" b="0" i="1" smtClean="0">
                          <a:latin typeface="Cambria Math" panose="02040503050406030204" pitchFamily="18" charset="0"/>
                        </a:rPr>
                        <m:t>=</m:t>
                      </m:r>
                      <m:d>
                        <m:dPr>
                          <m:ctrlPr>
                            <a:rPr lang="en-US" altLang="zh-SG" b="0" i="1" smtClean="0">
                              <a:latin typeface="Cambria Math" panose="02040503050406030204" pitchFamily="18" charset="0"/>
                            </a:rPr>
                          </m:ctrlPr>
                        </m:dPr>
                        <m:e>
                          <m:r>
                            <a:rPr lang="en-US" altLang="zh-SG" b="0" i="1" smtClean="0">
                              <a:latin typeface="Cambria Math" panose="02040503050406030204" pitchFamily="18" charset="0"/>
                            </a:rPr>
                            <m:t>𝑃</m:t>
                          </m:r>
                          <m:r>
                            <a:rPr lang="en-US" altLang="zh-SG" b="0" i="1" smtClean="0">
                              <a:latin typeface="Cambria Math" panose="02040503050406030204" pitchFamily="18" charset="0"/>
                            </a:rPr>
                            <m:t>−</m:t>
                          </m:r>
                          <m:r>
                            <a:rPr lang="en-US" altLang="zh-SG" b="0" i="1" smtClean="0">
                              <a:latin typeface="Cambria Math" panose="02040503050406030204" pitchFamily="18" charset="0"/>
                            </a:rPr>
                            <m:t>𝑀𝐶</m:t>
                          </m:r>
                        </m:e>
                      </m:d>
                      <m:r>
                        <a:rPr lang="en-US" altLang="zh-SG" b="0" i="1" smtClean="0">
                          <a:latin typeface="Cambria Math" panose="02040503050406030204" pitchFamily="18" charset="0"/>
                        </a:rPr>
                        <m:t>/</m:t>
                      </m:r>
                      <m:r>
                        <a:rPr lang="en-US" altLang="zh-SG" b="0" i="1" smtClean="0">
                          <a:latin typeface="Cambria Math" panose="02040503050406030204" pitchFamily="18" charset="0"/>
                        </a:rPr>
                        <m:t>𝑃</m:t>
                      </m:r>
                    </m:oMath>
                  </m:oMathPara>
                </a14:m>
                <a:endParaRPr lang="en-US" altLang="zh-SG" dirty="0"/>
              </a:p>
              <a:p>
                <a:pPr marL="228600" indent="-228600" algn="l" rtl="0" eaLnBrk="1" latinLnBrk="0" hangingPunct="1">
                  <a:lnSpc>
                    <a:spcPct val="150000"/>
                  </a:lnSpc>
                  <a:spcBef>
                    <a:spcPts val="1000"/>
                  </a:spcBef>
                  <a:spcAft>
                    <a:spcPts val="0"/>
                  </a:spcAft>
                </a:pPr>
                <a:r>
                  <a:rPr lang="en-US" altLang="zh-SG"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其为市场集中度的正指标。该指标用于静态分析，仅能刻画实际状态，无法体现内在实力或潜力。</a:t>
                </a:r>
                <a:endParaRPr lang="en-US" altLang="zh-CN" sz="2400" dirty="0">
                  <a:solidFill>
                    <a:srgbClr val="000000"/>
                  </a:solidFill>
                  <a:latin typeface="华文楷体" panose="02010600040101010101" charset="-122"/>
                  <a:ea typeface="华文楷体" panose="02010600040101010101" charset="-122"/>
                </a:endParaRPr>
              </a:p>
              <a:p>
                <a:pPr marL="228600" indent="-228600" algn="l" rtl="0" eaLnBrk="1" latinLnBrk="0" hangingPunct="1">
                  <a:lnSpc>
                    <a:spcPct val="150000"/>
                  </a:lnSpc>
                  <a:spcBef>
                    <a:spcPts val="1000"/>
                  </a:spcBef>
                  <a:spcAft>
                    <a:spcPts val="0"/>
                  </a:spcAft>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endParaRPr lang="zh-SG" altLang="en-US" dirty="0">
                  <a:solidFill>
                    <a:srgbClr val="000000"/>
                  </a:solidFill>
                  <a:latin typeface="华文楷体" panose="02010600040101010101" charset="-122"/>
                  <a:ea typeface="华文楷体" panose="02010600040101010101" charset="-122"/>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745461" y="1431290"/>
                <a:ext cx="11256673" cy="3482172"/>
              </a:xfrm>
              <a:prstGeom prst="rect">
                <a:avLst/>
              </a:prstGeom>
              <a:blipFill rotWithShape="1">
                <a:blip r:embed="rId2"/>
                <a:stretch>
                  <a:fillRect l="-5" r="6" b="13"/>
                </a:stretch>
              </a:blipFill>
            </p:spPr>
            <p:txBody>
              <a:bodyPr/>
              <a:lstStyle/>
              <a:p>
                <a:r>
                  <a:rPr lang="zh-CN" altLang="en-US">
                    <a:noFill/>
                  </a:rPr>
                  <a:t> </a:t>
                </a:r>
              </a:p>
            </p:txBody>
          </p:sp>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（一）市场结构绩效指标</a:t>
            </a:r>
          </a:p>
        </p:txBody>
      </p:sp>
      <mc:AlternateContent xmlns:mc="http://schemas.openxmlformats.org/markup-compatibility/2006" xmlns:a14="http://schemas.microsoft.com/office/drawing/2010/main">
        <mc:Choice Requires="a14">
          <p:sp>
            <p:nvSpPr>
              <p:cNvPr id="5" name="文本框 4"/>
              <p:cNvSpPr txBox="1"/>
              <p:nvPr/>
            </p:nvSpPr>
            <p:spPr>
              <a:xfrm>
                <a:off x="745461" y="1431290"/>
                <a:ext cx="11256673" cy="4983352"/>
              </a:xfrm>
              <a:prstGeom prst="rect">
                <a:avLst/>
              </a:prstGeom>
              <a:noFill/>
            </p:spPr>
            <p:txBody>
              <a:bodyPr wrap="square">
                <a:spAutoFit/>
              </a:bodyPr>
              <a:lstStyle/>
              <a:p>
                <a:pPr marL="228600" indent="-228600">
                  <a:lnSpc>
                    <a:spcPct val="180000"/>
                  </a:lnSpc>
                  <a:spcBef>
                    <a:spcPts val="1000"/>
                  </a:spcBef>
                  <a:spcAft>
                    <a:spcPts val="0"/>
                  </a:spcAft>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贝恩指</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             贝恩指数实际是超额利润率。其</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理论依据为，市场中若持续存在超额利润，表明该市场存在垄断因素，垄断程度由超额利润高低刻画</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endPar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14:m>
                  <m:oMathPara xmlns:m="http://schemas.openxmlformats.org/officeDocument/2006/math">
                    <m:oMathParaPr>
                      <m:jc m:val="centerGroup"/>
                    </m:oMathParaPr>
                    <m:oMath xmlns:m="http://schemas.openxmlformats.org/officeDocument/2006/math">
                      <m:r>
                        <a:rPr lang="en-US" altLang="zh-SG" b="0" i="1" smtClean="0">
                          <a:latin typeface="Cambria Math" panose="02040503050406030204" pitchFamily="18" charset="0"/>
                        </a:rPr>
                        <m:t>𝐵</m:t>
                      </m:r>
                      <m:r>
                        <a:rPr lang="en-US" altLang="zh-SG" b="0" i="1" smtClean="0">
                          <a:latin typeface="Cambria Math" panose="02040503050406030204" pitchFamily="18" charset="0"/>
                        </a:rPr>
                        <m:t>=</m:t>
                      </m:r>
                      <m:f>
                        <m:fPr>
                          <m:ctrlPr>
                            <a:rPr lang="en-US" altLang="zh-SG" b="0" i="1" smtClean="0">
                              <a:latin typeface="Cambria Math" panose="02040503050406030204" pitchFamily="18" charset="0"/>
                            </a:rPr>
                          </m:ctrlPr>
                        </m:fPr>
                        <m:num>
                          <m:sSub>
                            <m:sSubPr>
                              <m:ctrlPr>
                                <a:rPr lang="en-US" altLang="zh-SG" b="0" i="1" smtClean="0">
                                  <a:latin typeface="Cambria Math" panose="02040503050406030204" pitchFamily="18" charset="0"/>
                                </a:rPr>
                              </m:ctrlPr>
                            </m:sSubPr>
                            <m:e>
                              <m:r>
                                <a:rPr lang="zh-SG" altLang="en-US" b="0" i="1" smtClean="0">
                                  <a:latin typeface="Cambria Math" panose="02040503050406030204" pitchFamily="18" charset="0"/>
                                </a:rPr>
                                <m:t>𝜋</m:t>
                              </m:r>
                            </m:e>
                            <m:sub>
                              <m:r>
                                <a:rPr lang="en-US" altLang="zh-SG" b="0" i="1" smtClean="0">
                                  <a:latin typeface="Cambria Math" panose="02040503050406030204" pitchFamily="18" charset="0"/>
                                </a:rPr>
                                <m:t>𝑒</m:t>
                              </m:r>
                            </m:sub>
                          </m:sSub>
                        </m:num>
                        <m:den>
                          <m:r>
                            <a:rPr lang="en-US" altLang="zh-SG" b="0" i="1" smtClean="0">
                              <a:latin typeface="Cambria Math" panose="02040503050406030204" pitchFamily="18" charset="0"/>
                            </a:rPr>
                            <m:t>𝑉</m:t>
                          </m:r>
                        </m:den>
                      </m:f>
                      <m:r>
                        <a:rPr lang="en-US" altLang="zh-SG" b="0" i="1" smtClean="0">
                          <a:latin typeface="Cambria Math" panose="02040503050406030204" pitchFamily="18" charset="0"/>
                        </a:rPr>
                        <m:t>=</m:t>
                      </m:r>
                      <m:f>
                        <m:fPr>
                          <m:ctrlPr>
                            <a:rPr lang="en-US" altLang="zh-SG" b="0" i="1" smtClean="0">
                              <a:latin typeface="Cambria Math" panose="02040503050406030204" pitchFamily="18" charset="0"/>
                            </a:rPr>
                          </m:ctrlPr>
                        </m:fPr>
                        <m:num>
                          <m:d>
                            <m:dPr>
                              <m:ctrlPr>
                                <a:rPr lang="en-US" altLang="zh-SG" b="0" i="1" smtClean="0">
                                  <a:latin typeface="Cambria Math" panose="02040503050406030204" pitchFamily="18" charset="0"/>
                                </a:rPr>
                              </m:ctrlPr>
                            </m:dPr>
                            <m:e>
                              <m:sSub>
                                <m:sSubPr>
                                  <m:ctrlPr>
                                    <a:rPr lang="en-US" altLang="zh-SG" b="0" i="1" smtClean="0">
                                      <a:latin typeface="Cambria Math" panose="02040503050406030204" pitchFamily="18" charset="0"/>
                                    </a:rPr>
                                  </m:ctrlPr>
                                </m:sSubPr>
                                <m:e>
                                  <m:r>
                                    <a:rPr lang="zh-SG" altLang="en-US" b="0" i="1" smtClean="0">
                                      <a:latin typeface="Cambria Math" panose="02040503050406030204" pitchFamily="18" charset="0"/>
                                    </a:rPr>
                                    <m:t>𝜋</m:t>
                                  </m:r>
                                </m:e>
                                <m:sub>
                                  <m:r>
                                    <a:rPr lang="zh-SG" altLang="en-US" b="0" i="1" smtClean="0">
                                      <a:latin typeface="Cambria Math" panose="02040503050406030204" pitchFamily="18" charset="0"/>
                                    </a:rPr>
                                    <m:t>𝛼</m:t>
                                  </m:r>
                                </m:sub>
                              </m:sSub>
                              <m:r>
                                <a:rPr lang="en-US" altLang="zh-SG" b="0" i="1" smtClean="0">
                                  <a:latin typeface="Cambria Math" panose="02040503050406030204" pitchFamily="18" charset="0"/>
                                </a:rPr>
                                <m:t>−</m:t>
                              </m:r>
                              <m:r>
                                <a:rPr lang="en-US" altLang="zh-SG" b="0" i="1" smtClean="0">
                                  <a:latin typeface="Cambria Math" panose="02040503050406030204" pitchFamily="18" charset="0"/>
                                </a:rPr>
                                <m:t>𝑖𝑉</m:t>
                              </m:r>
                            </m:e>
                          </m:d>
                        </m:num>
                        <m:den>
                          <m:r>
                            <a:rPr lang="en-US" altLang="zh-SG" b="0" i="1" smtClean="0">
                              <a:latin typeface="Cambria Math" panose="02040503050406030204" pitchFamily="18" charset="0"/>
                            </a:rPr>
                            <m:t>𝑉</m:t>
                          </m:r>
                        </m:den>
                      </m:f>
                      <m:r>
                        <a:rPr lang="en-US" altLang="zh-SG" b="0" i="1" smtClean="0">
                          <a:latin typeface="Cambria Math" panose="02040503050406030204" pitchFamily="18" charset="0"/>
                        </a:rPr>
                        <m:t>=</m:t>
                      </m:r>
                      <m:d>
                        <m:dPr>
                          <m:begChr m:val="["/>
                          <m:endChr m:val="]"/>
                          <m:ctrlPr>
                            <a:rPr lang="en-US" altLang="zh-SG" b="0" i="1" smtClean="0">
                              <a:latin typeface="Cambria Math" panose="02040503050406030204" pitchFamily="18" charset="0"/>
                            </a:rPr>
                          </m:ctrlPr>
                        </m:dPr>
                        <m:e>
                          <m:d>
                            <m:dPr>
                              <m:ctrlPr>
                                <a:rPr lang="en-US" altLang="zh-SG" b="0" i="1" smtClean="0">
                                  <a:latin typeface="Cambria Math" panose="02040503050406030204" pitchFamily="18" charset="0"/>
                                </a:rPr>
                              </m:ctrlPr>
                            </m:dPr>
                            <m:e>
                              <m:r>
                                <a:rPr lang="en-US" altLang="zh-SG" b="0" i="1" smtClean="0">
                                  <a:latin typeface="Cambria Math" panose="02040503050406030204" pitchFamily="18" charset="0"/>
                                </a:rPr>
                                <m:t>𝑅</m:t>
                              </m:r>
                              <m:r>
                                <a:rPr lang="en-US" altLang="zh-SG" b="0" i="1" smtClean="0">
                                  <a:latin typeface="Cambria Math" panose="02040503050406030204" pitchFamily="18" charset="0"/>
                                </a:rPr>
                                <m:t>−</m:t>
                              </m:r>
                              <m:r>
                                <a:rPr lang="en-US" altLang="zh-SG" b="0" i="1" smtClean="0">
                                  <a:latin typeface="Cambria Math" panose="02040503050406030204" pitchFamily="18" charset="0"/>
                                </a:rPr>
                                <m:t>𝐶</m:t>
                              </m:r>
                              <m:r>
                                <a:rPr lang="en-US" altLang="zh-SG" b="0" i="1" smtClean="0">
                                  <a:latin typeface="Cambria Math" panose="02040503050406030204" pitchFamily="18" charset="0"/>
                                </a:rPr>
                                <m:t>−</m:t>
                              </m:r>
                              <m:r>
                                <a:rPr lang="en-US" altLang="zh-SG" b="0" i="1" smtClean="0">
                                  <a:latin typeface="Cambria Math" panose="02040503050406030204" pitchFamily="18" charset="0"/>
                                </a:rPr>
                                <m:t>𝐷</m:t>
                              </m:r>
                            </m:e>
                          </m:d>
                          <m:r>
                            <a:rPr lang="en-US" altLang="zh-SG" b="0" i="1" smtClean="0">
                              <a:latin typeface="Cambria Math" panose="02040503050406030204" pitchFamily="18" charset="0"/>
                            </a:rPr>
                            <m:t>−</m:t>
                          </m:r>
                          <m:r>
                            <a:rPr lang="en-US" altLang="zh-SG" b="0" i="1" smtClean="0">
                              <a:latin typeface="Cambria Math" panose="02040503050406030204" pitchFamily="18" charset="0"/>
                            </a:rPr>
                            <m:t>𝑖𝑉</m:t>
                          </m:r>
                        </m:e>
                      </m:d>
                      <m:r>
                        <a:rPr lang="en-US" altLang="zh-SG" b="0" i="1" smtClean="0">
                          <a:latin typeface="Cambria Math" panose="02040503050406030204" pitchFamily="18" charset="0"/>
                        </a:rPr>
                        <m:t>/</m:t>
                      </m:r>
                      <m:r>
                        <a:rPr lang="en-US" altLang="zh-SG" b="0" i="1" smtClean="0">
                          <a:latin typeface="Cambria Math" panose="02040503050406030204" pitchFamily="18" charset="0"/>
                        </a:rPr>
                        <m:t>𝑉</m:t>
                      </m:r>
                    </m:oMath>
                  </m:oMathPara>
                </a14:m>
                <a:endParaRPr lang="en-US" altLang="zh-SG" dirty="0"/>
              </a:p>
              <a:p>
                <a:pPr marL="228600" indent="-228600">
                  <a:lnSpc>
                    <a:spcPct val="150000"/>
                  </a:lnSpc>
                  <a:spcBef>
                    <a:spcPts val="1000"/>
                  </a:spcBef>
                </a:pPr>
                <a:r>
                  <a:rPr lang="zh-SG" altLang="en-US" dirty="0">
                    <a:solidFill>
                      <a:srgbClr val="000000"/>
                    </a:solidFill>
                    <a:latin typeface="华文楷体" panose="02010600040101010101" charset="-122"/>
                    <a:ea typeface="华文楷体" panose="02010600040101010101" charset="-122"/>
                  </a:rPr>
                  <a:t>             </a:t>
                </a:r>
                <a:r>
                  <a:rPr lang="zh-SG" altLang="en-US" sz="2400" dirty="0">
                    <a:solidFill>
                      <a:srgbClr val="000000"/>
                    </a:solidFill>
                    <a:latin typeface="华文楷体" panose="02010600040101010101" charset="-122"/>
                    <a:ea typeface="华文楷体" panose="02010600040101010101" charset="-122"/>
                  </a:rPr>
                  <a:t>经济利润</a:t>
                </a:r>
                <a14:m>
                  <m:oMath xmlns:m="http://schemas.openxmlformats.org/officeDocument/2006/math">
                    <m:sSub>
                      <m:sSubPr>
                        <m:ctrlPr>
                          <a:rPr lang="en-US" altLang="zh-SG" sz="2400" i="1" smtClean="0">
                            <a:solidFill>
                              <a:srgbClr val="000000"/>
                            </a:solidFill>
                            <a:latin typeface="Cambria Math" panose="02040503050406030204" pitchFamily="18" charset="0"/>
                            <a:ea typeface="华文楷体" panose="02010600040101010101" charset="-122"/>
                          </a:rPr>
                        </m:ctrlPr>
                      </m:sSubPr>
                      <m:e>
                        <m:r>
                          <a:rPr lang="zh-SG" altLang="en-US" sz="2400" i="1" smtClean="0">
                            <a:solidFill>
                              <a:srgbClr val="000000"/>
                            </a:solidFill>
                            <a:latin typeface="Cambria Math" panose="02040503050406030204" pitchFamily="18" charset="0"/>
                            <a:ea typeface="华文楷体" panose="02010600040101010101" charset="-122"/>
                          </a:rPr>
                          <m:t>𝜋</m:t>
                        </m:r>
                      </m:e>
                      <m:sub>
                        <m:r>
                          <a:rPr lang="en-US" altLang="zh-SG" sz="2400" b="0" i="1" smtClean="0">
                            <a:solidFill>
                              <a:srgbClr val="000000"/>
                            </a:solidFill>
                            <a:latin typeface="Cambria Math" panose="02040503050406030204" pitchFamily="18" charset="0"/>
                            <a:ea typeface="华文楷体" panose="02010600040101010101" charset="-122"/>
                          </a:rPr>
                          <m:t>𝑒</m:t>
                        </m:r>
                      </m:sub>
                    </m:sSub>
                  </m:oMath>
                </a14:m>
                <a:r>
                  <a:rPr lang="zh-SG" altLang="en-US" sz="2400" dirty="0">
                    <a:solidFill>
                      <a:srgbClr val="000000"/>
                    </a:solidFill>
                    <a:latin typeface="华文楷体" panose="02010600040101010101" charset="-122"/>
                    <a:ea typeface="华文楷体" panose="02010600040101010101" charset="-122"/>
                  </a:rPr>
                  <a:t>等于正常利润</a:t>
                </a:r>
                <a14:m>
                  <m:oMath xmlns:m="http://schemas.openxmlformats.org/officeDocument/2006/math">
                    <m:sSub>
                      <m:sSubPr>
                        <m:ctrlPr>
                          <a:rPr lang="en-US" altLang="zh-SG" sz="2400" i="1" smtClean="0">
                            <a:solidFill>
                              <a:srgbClr val="000000"/>
                            </a:solidFill>
                            <a:latin typeface="Cambria Math" panose="02040503050406030204" pitchFamily="18" charset="0"/>
                            <a:ea typeface="华文楷体" panose="02010600040101010101" charset="-122"/>
                          </a:rPr>
                        </m:ctrlPr>
                      </m:sSubPr>
                      <m:e>
                        <m:r>
                          <a:rPr lang="zh-SG" altLang="en-US" sz="2400" i="1" smtClean="0">
                            <a:solidFill>
                              <a:srgbClr val="000000"/>
                            </a:solidFill>
                            <a:latin typeface="Cambria Math" panose="02040503050406030204" pitchFamily="18" charset="0"/>
                            <a:ea typeface="华文楷体" panose="02010600040101010101" charset="-122"/>
                          </a:rPr>
                          <m:t>𝜋</m:t>
                        </m:r>
                      </m:e>
                      <m:sub>
                        <m:r>
                          <a:rPr lang="zh-SG" altLang="en-US" sz="2400" i="1" smtClean="0">
                            <a:solidFill>
                              <a:srgbClr val="000000"/>
                            </a:solidFill>
                            <a:latin typeface="Cambria Math" panose="02040503050406030204" pitchFamily="18" charset="0"/>
                            <a:ea typeface="华文楷体" panose="02010600040101010101" charset="-122"/>
                          </a:rPr>
                          <m:t>𝛼</m:t>
                        </m:r>
                      </m:sub>
                    </m:sSub>
                    <m:r>
                      <a:rPr lang="en-US" altLang="zh-SG" sz="2400" b="0" i="1" smtClean="0">
                        <a:solidFill>
                          <a:srgbClr val="000000"/>
                        </a:solidFill>
                        <a:latin typeface="Cambria Math" panose="02040503050406030204" pitchFamily="18" charset="0"/>
                        <a:ea typeface="华文楷体" panose="02010600040101010101" charset="-122"/>
                      </a:rPr>
                      <m:t>=</m:t>
                    </m:r>
                    <m:d>
                      <m:dPr>
                        <m:ctrlPr>
                          <a:rPr lang="en-US" altLang="zh-SG" sz="2400" b="0" i="1" smtClean="0">
                            <a:solidFill>
                              <a:srgbClr val="000000"/>
                            </a:solidFill>
                            <a:latin typeface="Cambria Math" panose="02040503050406030204" pitchFamily="18" charset="0"/>
                            <a:ea typeface="华文楷体" panose="02010600040101010101" charset="-122"/>
                          </a:rPr>
                        </m:ctrlPr>
                      </m:dPr>
                      <m:e>
                        <m:r>
                          <a:rPr lang="en-US" altLang="zh-SG" sz="2400" b="0" i="1" smtClean="0">
                            <a:solidFill>
                              <a:srgbClr val="000000"/>
                            </a:solidFill>
                            <a:latin typeface="Cambria Math" panose="02040503050406030204" pitchFamily="18" charset="0"/>
                            <a:ea typeface="华文楷体" panose="02010600040101010101" charset="-122"/>
                          </a:rPr>
                          <m:t>𝑅</m:t>
                        </m:r>
                        <m:r>
                          <a:rPr lang="en-US" altLang="zh-SG" sz="2400" b="0" i="1" smtClean="0">
                            <a:solidFill>
                              <a:srgbClr val="000000"/>
                            </a:solidFill>
                            <a:latin typeface="Cambria Math" panose="02040503050406030204" pitchFamily="18" charset="0"/>
                            <a:ea typeface="华文楷体" panose="02010600040101010101" charset="-122"/>
                          </a:rPr>
                          <m:t>−</m:t>
                        </m:r>
                        <m:r>
                          <a:rPr lang="en-US" altLang="zh-SG" sz="2400" b="0" i="1" smtClean="0">
                            <a:solidFill>
                              <a:srgbClr val="000000"/>
                            </a:solidFill>
                            <a:latin typeface="Cambria Math" panose="02040503050406030204" pitchFamily="18" charset="0"/>
                            <a:ea typeface="华文楷体" panose="02010600040101010101" charset="-122"/>
                          </a:rPr>
                          <m:t>𝐶</m:t>
                        </m:r>
                        <m:r>
                          <a:rPr lang="en-US" altLang="zh-SG" sz="2400" b="0" i="1" smtClean="0">
                            <a:solidFill>
                              <a:srgbClr val="000000"/>
                            </a:solidFill>
                            <a:latin typeface="Cambria Math" panose="02040503050406030204" pitchFamily="18" charset="0"/>
                            <a:ea typeface="华文楷体" panose="02010600040101010101" charset="-122"/>
                          </a:rPr>
                          <m:t>−</m:t>
                        </m:r>
                        <m:r>
                          <a:rPr lang="en-US" altLang="zh-SG" sz="2400" b="0" i="1" smtClean="0">
                            <a:solidFill>
                              <a:srgbClr val="000000"/>
                            </a:solidFill>
                            <a:latin typeface="Cambria Math" panose="02040503050406030204" pitchFamily="18" charset="0"/>
                            <a:ea typeface="华文楷体" panose="02010600040101010101" charset="-122"/>
                          </a:rPr>
                          <m:t>𝐷</m:t>
                        </m:r>
                      </m:e>
                    </m:d>
                  </m:oMath>
                </a14:m>
                <a:r>
                  <a:rPr lang="zh-SG" altLang="en-US" sz="2400" dirty="0">
                    <a:solidFill>
                      <a:srgbClr val="000000"/>
                    </a:solidFill>
                    <a:latin typeface="华文楷体" panose="02010600040101010101" charset="-122"/>
                    <a:ea typeface="华文楷体" panose="02010600040101010101" charset="-122"/>
                  </a:rPr>
                  <a:t>减去投资收益（投资额 </a:t>
                </a:r>
                <a14:m>
                  <m:oMath xmlns:m="http://schemas.openxmlformats.org/officeDocument/2006/math">
                    <m:r>
                      <a:rPr lang="en-US" altLang="zh-SG" sz="2400" i="1" dirty="0" smtClean="0">
                        <a:solidFill>
                          <a:srgbClr val="000000"/>
                        </a:solidFill>
                        <a:latin typeface="Cambria Math" panose="02040503050406030204" pitchFamily="18" charset="0"/>
                        <a:ea typeface="华文楷体" panose="02010600040101010101" charset="-122"/>
                      </a:rPr>
                      <m:t>𝑉</m:t>
                    </m:r>
                  </m:oMath>
                </a14:m>
                <a:r>
                  <a:rPr lang="en-US" altLang="zh-SG" sz="2400" dirty="0">
                    <a:solidFill>
                      <a:srgbClr val="000000"/>
                    </a:solidFill>
                    <a:latin typeface="华文楷体" panose="02010600040101010101" charset="-122"/>
                    <a:ea typeface="华文楷体" panose="02010600040101010101" charset="-122"/>
                  </a:rPr>
                  <a:t> </a:t>
                </a:r>
                <a:r>
                  <a:rPr lang="zh-SG" altLang="en-US" sz="2400" dirty="0">
                    <a:solidFill>
                      <a:srgbClr val="000000"/>
                    </a:solidFill>
                    <a:latin typeface="华文楷体" panose="02010600040101010101" charset="-122"/>
                    <a:ea typeface="华文楷体" panose="02010600040101010101" charset="-122"/>
                  </a:rPr>
                  <a:t>乘正常收益率 </a:t>
                </a:r>
                <a14:m>
                  <m:oMath xmlns:m="http://schemas.openxmlformats.org/officeDocument/2006/math">
                    <m:r>
                      <a:rPr lang="en-US" altLang="zh-SG" sz="2400" i="1" dirty="0" smtClean="0">
                        <a:solidFill>
                          <a:srgbClr val="000000"/>
                        </a:solidFill>
                        <a:latin typeface="Cambria Math" panose="02040503050406030204" pitchFamily="18" charset="0"/>
                        <a:ea typeface="华文楷体" panose="02010600040101010101" charset="-122"/>
                      </a:rPr>
                      <m:t>𝑖</m:t>
                    </m:r>
                  </m:oMath>
                </a14:m>
                <a:r>
                  <a:rPr lang="zh-SG" altLang="en-US" sz="2400" dirty="0">
                    <a:solidFill>
                      <a:srgbClr val="000000"/>
                    </a:solidFill>
                    <a:latin typeface="华文楷体" panose="02010600040101010101" charset="-122"/>
                    <a:ea typeface="华文楷体" panose="02010600040101010101" charset="-122"/>
                  </a:rPr>
                  <a:t>）</a:t>
                </a:r>
                <a:r>
                  <a:rPr lang="zh-CN" altLang="en-US" sz="2400" dirty="0">
                    <a:solidFill>
                      <a:srgbClr val="000000"/>
                    </a:solidFill>
                    <a:latin typeface="华文楷体" panose="02010600040101010101" charset="-122"/>
                    <a:ea typeface="华文楷体" panose="02010600040101010101" charset="-122"/>
                  </a:rPr>
                  <a:t>。由于超额利润与垄断地位之间缺乏严格的对应关系，利用该指标反映市场集中度也可能导致误判。</a:t>
                </a:r>
                <a:endParaRPr lang="en-US" altLang="zh-CN" sz="2400" dirty="0">
                  <a:solidFill>
                    <a:srgbClr val="000000"/>
                  </a:solidFill>
                  <a:latin typeface="华文楷体" panose="02010600040101010101" charset="-122"/>
                  <a:ea typeface="华文楷体" panose="02010600040101010101" charset="-122"/>
                </a:endParaRPr>
              </a:p>
              <a:p>
                <a:pPr marL="228600" indent="-228600" algn="l" rtl="0" eaLnBrk="1" latinLnBrk="0" hangingPunct="1">
                  <a:lnSpc>
                    <a:spcPct val="150000"/>
                  </a:lnSpc>
                  <a:spcBef>
                    <a:spcPts val="1000"/>
                  </a:spcBef>
                  <a:spcAft>
                    <a:spcPts val="0"/>
                  </a:spcAft>
                </a:pPr>
                <a:endParaRPr lang="zh-SG" altLang="en-US" dirty="0">
                  <a:solidFill>
                    <a:srgbClr val="000000"/>
                  </a:solidFill>
                  <a:latin typeface="华文楷体" panose="02010600040101010101" charset="-122"/>
                  <a:ea typeface="华文楷体" panose="02010600040101010101" charset="-122"/>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745461" y="1431290"/>
                <a:ext cx="11256673" cy="4983352"/>
              </a:xfrm>
              <a:prstGeom prst="rect">
                <a:avLst/>
              </a:prstGeom>
              <a:blipFill rotWithShape="1">
                <a:blip r:embed="rId2"/>
                <a:stretch>
                  <a:fillRect l="-5" r="6" b="10"/>
                </a:stretch>
              </a:blipFill>
            </p:spPr>
            <p:txBody>
              <a:bodyPr/>
              <a:lstStyle/>
              <a:p>
                <a:r>
                  <a:rPr lang="zh-CN" altLang="en-US">
                    <a:noFill/>
                  </a:rPr>
                  <a:t> </a:t>
                </a:r>
              </a:p>
            </p:txBody>
          </p:sp>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42</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（一）市场结构绩效指标</a:t>
            </a:r>
          </a:p>
        </p:txBody>
      </p:sp>
      <p:sp>
        <p:nvSpPr>
          <p:cNvPr id="5" name="文本框 4"/>
          <p:cNvSpPr txBox="1"/>
          <p:nvPr/>
        </p:nvSpPr>
        <p:spPr>
          <a:xfrm>
            <a:off x="745461" y="1431290"/>
            <a:ext cx="11256673" cy="4048737"/>
          </a:xfrm>
          <a:prstGeom prst="rect">
            <a:avLst/>
          </a:prstGeom>
          <a:noFill/>
        </p:spPr>
        <p:txBody>
          <a:bodyPr wrap="square">
            <a:spAutoFit/>
          </a:bodyPr>
          <a:lstStyle/>
          <a:p>
            <a:pPr marL="228600" indent="-228600">
              <a:lnSpc>
                <a:spcPct val="180000"/>
              </a:lnSpc>
              <a:spcBef>
                <a:spcPts val="1000"/>
              </a:spcBef>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托宾</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Q</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比率</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            托宾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Q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比率，定义为企业的市场价值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V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与该企业资本的重置成本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C</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的比率，即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Q=V/C</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Q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大于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1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表明该企业能赚取超额利润，其超过留在本行业所必须的利润水平，表明有较强的市场力量。对上市企业而言，该指标所需数据较易获取且客观性强，避免了估计利润率和边际成本的各种困难。但对非上市企业，其市场价值评估面临很大挑战，该方法不易采用。</a:t>
            </a:r>
            <a:endParaRPr lang="en-US" altLang="zh-CN" sz="2400" dirty="0">
              <a:solidFill>
                <a:srgbClr val="000000"/>
              </a:solidFill>
              <a:latin typeface="华文楷体" panose="02010600040101010101" charset="-122"/>
              <a:ea typeface="华文楷体" panose="02010600040101010101" charset="-122"/>
            </a:endParaRPr>
          </a:p>
          <a:p>
            <a:pPr marL="228600" indent="-228600" algn="l" rtl="0" eaLnBrk="1" latinLnBrk="0" hangingPunct="1">
              <a:lnSpc>
                <a:spcPct val="150000"/>
              </a:lnSpc>
              <a:spcBef>
                <a:spcPts val="1000"/>
              </a:spcBef>
              <a:spcAft>
                <a:spcPts val="0"/>
              </a:spcAft>
            </a:pPr>
            <a:endParaRPr lang="zh-SG" altLang="en-US" dirty="0">
              <a:solidFill>
                <a:srgbClr val="000000"/>
              </a:solidFill>
              <a:latin typeface="华文楷体" panose="02010600040101010101" charset="-122"/>
              <a:ea typeface="华文楷体" panose="02010600040101010101"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（二）产品同质性指标</a:t>
            </a:r>
          </a:p>
        </p:txBody>
      </p:sp>
      <mc:AlternateContent xmlns:mc="http://schemas.openxmlformats.org/markup-compatibility/2006" xmlns:a14="http://schemas.microsoft.com/office/drawing/2010/main">
        <mc:Choice Requires="a14">
          <p:sp>
            <p:nvSpPr>
              <p:cNvPr id="5" name="文本框 4"/>
              <p:cNvSpPr txBox="1"/>
              <p:nvPr/>
            </p:nvSpPr>
            <p:spPr>
              <a:xfrm>
                <a:off x="745461" y="1431290"/>
                <a:ext cx="11256673" cy="5639749"/>
              </a:xfrm>
              <a:prstGeom prst="rect">
                <a:avLst/>
              </a:prstGeom>
              <a:noFill/>
            </p:spPr>
            <p:txBody>
              <a:bodyPr wrap="square">
                <a:spAutoFit/>
              </a:bodyPr>
              <a:lstStyle/>
              <a:p>
                <a:pPr marL="228600" indent="-228600" algn="l" rtl="0" eaLnBrk="1" latinLnBrk="0" hangingPunct="1">
                  <a:lnSpc>
                    <a:spcPct val="150000"/>
                  </a:lnSpc>
                  <a:spcBef>
                    <a:spcPts val="1000"/>
                  </a:spcBef>
                  <a:spcAft>
                    <a:spcPts val="0"/>
                  </a:spcAft>
                </a:pPr>
                <a:r>
                  <a:rPr lang="en-US" altLang="zh-CN" sz="24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SG"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产品需求交叉价格弹性</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zh-SG"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可以反映同一行业不同企业的产品之间相互替代的能力，据以评估某一企业的市场力量。</a:t>
                </a:r>
                <a:endParaRPr lang="en-US" altLang="zh-SG" sz="2400" dirty="0">
                  <a:solidFill>
                    <a:srgbClr val="000000"/>
                  </a:solidFill>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14:m>
                  <m:oMathPara xmlns:m="http://schemas.openxmlformats.org/officeDocument/2006/math">
                    <m:oMathParaPr>
                      <m:jc m:val="centerGroup"/>
                    </m:oMathParaPr>
                    <m:oMath xmlns:m="http://schemas.openxmlformats.org/officeDocument/2006/math">
                      <m:sSub>
                        <m:sSubPr>
                          <m:ctrlPr>
                            <a:rPr lang="en-US" altLang="zh-CN" i="1" smtClean="0">
                              <a:solidFill>
                                <a:srgbClr val="000000"/>
                              </a:solidFill>
                              <a:latin typeface="Cambria Math" panose="02040503050406030204" pitchFamily="18" charset="0"/>
                              <a:ea typeface="华文楷体" panose="02010600040101010101" charset="-122"/>
                            </a:rPr>
                          </m:ctrlPr>
                        </m:sSubPr>
                        <m:e>
                          <m:r>
                            <a:rPr lang="en-US" altLang="zh-CN" b="0" i="1" smtClean="0">
                              <a:solidFill>
                                <a:srgbClr val="000000"/>
                              </a:solidFill>
                              <a:latin typeface="Cambria Math" panose="02040503050406030204" pitchFamily="18" charset="0"/>
                              <a:ea typeface="华文楷体" panose="02010600040101010101" charset="-122"/>
                            </a:rPr>
                            <m:t>𝐸</m:t>
                          </m:r>
                        </m:e>
                        <m:sub>
                          <m:r>
                            <a:rPr lang="en-US" altLang="zh-CN" b="0" i="1" smtClean="0">
                              <a:solidFill>
                                <a:srgbClr val="000000"/>
                              </a:solidFill>
                              <a:latin typeface="Cambria Math" panose="02040503050406030204" pitchFamily="18" charset="0"/>
                              <a:ea typeface="华文楷体" panose="02010600040101010101" charset="-122"/>
                            </a:rPr>
                            <m:t>𝑥𝑦</m:t>
                          </m:r>
                        </m:sub>
                      </m:sSub>
                      <m:r>
                        <a:rPr lang="en-US" altLang="zh-CN" b="0" i="1" smtClean="0">
                          <a:solidFill>
                            <a:srgbClr val="000000"/>
                          </a:solidFill>
                          <a:latin typeface="Cambria Math" panose="02040503050406030204" pitchFamily="18" charset="0"/>
                          <a:ea typeface="华文楷体" panose="02010600040101010101" charset="-122"/>
                        </a:rPr>
                        <m:t>=</m:t>
                      </m:r>
                      <m:f>
                        <m:fPr>
                          <m:ctrlPr>
                            <a:rPr lang="en-US" altLang="zh-CN" b="0" i="1" smtClean="0">
                              <a:solidFill>
                                <a:srgbClr val="000000"/>
                              </a:solidFill>
                              <a:latin typeface="Cambria Math" panose="02040503050406030204" pitchFamily="18" charset="0"/>
                              <a:ea typeface="华文楷体" panose="02010600040101010101" charset="-122"/>
                            </a:rPr>
                          </m:ctrlPr>
                        </m:fPr>
                        <m:num>
                          <m:r>
                            <a:rPr lang="en-US" altLang="zh-CN" b="0" i="1" smtClean="0">
                              <a:solidFill>
                                <a:srgbClr val="000000"/>
                              </a:solidFill>
                              <a:latin typeface="Cambria Math" panose="02040503050406030204" pitchFamily="18" charset="0"/>
                              <a:ea typeface="Cambria Math" panose="02040503050406030204" pitchFamily="18" charset="0"/>
                            </a:rPr>
                            <m:t>∆</m:t>
                          </m:r>
                          <m:sSub>
                            <m:sSubPr>
                              <m:ctrlPr>
                                <a:rPr lang="en-US" altLang="zh-CN" b="0" i="1" smtClean="0">
                                  <a:solidFill>
                                    <a:srgbClr val="000000"/>
                                  </a:solidFill>
                                  <a:latin typeface="Cambria Math" panose="02040503050406030204" pitchFamily="18" charset="0"/>
                                  <a:ea typeface="Cambria Math" panose="02040503050406030204" pitchFamily="18" charset="0"/>
                                </a:rPr>
                              </m:ctrlPr>
                            </m:sSubPr>
                            <m:e>
                              <m:r>
                                <a:rPr lang="en-US" altLang="zh-CN" b="0" i="1" smtClean="0">
                                  <a:solidFill>
                                    <a:srgbClr val="000000"/>
                                  </a:solidFill>
                                  <a:latin typeface="Cambria Math" panose="02040503050406030204" pitchFamily="18" charset="0"/>
                                  <a:ea typeface="Cambria Math" panose="02040503050406030204" pitchFamily="18" charset="0"/>
                                </a:rPr>
                                <m:t>𝑄</m:t>
                              </m:r>
                            </m:e>
                            <m:sub>
                              <m:r>
                                <a:rPr lang="en-US" altLang="zh-CN" b="0" i="1" smtClean="0">
                                  <a:solidFill>
                                    <a:srgbClr val="000000"/>
                                  </a:solidFill>
                                  <a:latin typeface="Cambria Math" panose="02040503050406030204" pitchFamily="18" charset="0"/>
                                  <a:ea typeface="Cambria Math" panose="02040503050406030204" pitchFamily="18" charset="0"/>
                                </a:rPr>
                                <m:t>𝑥</m:t>
                              </m:r>
                            </m:sub>
                          </m:sSub>
                          <m:r>
                            <a:rPr lang="en-US" altLang="zh-CN" b="0" i="1" smtClean="0">
                              <a:solidFill>
                                <a:srgbClr val="000000"/>
                              </a:solidFill>
                              <a:latin typeface="Cambria Math" panose="02040503050406030204" pitchFamily="18" charset="0"/>
                              <a:ea typeface="Cambria Math" panose="02040503050406030204" pitchFamily="18" charset="0"/>
                            </a:rPr>
                            <m:t>/</m:t>
                          </m:r>
                          <m:sSub>
                            <m:sSubPr>
                              <m:ctrlPr>
                                <a:rPr lang="en-US" altLang="zh-CN" b="0" i="1" smtClean="0">
                                  <a:solidFill>
                                    <a:srgbClr val="000000"/>
                                  </a:solidFill>
                                  <a:latin typeface="Cambria Math" panose="02040503050406030204" pitchFamily="18" charset="0"/>
                                  <a:ea typeface="Cambria Math" panose="02040503050406030204" pitchFamily="18" charset="0"/>
                                </a:rPr>
                              </m:ctrlPr>
                            </m:sSubPr>
                            <m:e>
                              <m:r>
                                <a:rPr lang="en-US" altLang="zh-CN" b="0" i="1" smtClean="0">
                                  <a:solidFill>
                                    <a:srgbClr val="000000"/>
                                  </a:solidFill>
                                  <a:latin typeface="Cambria Math" panose="02040503050406030204" pitchFamily="18" charset="0"/>
                                  <a:ea typeface="Cambria Math" panose="02040503050406030204" pitchFamily="18" charset="0"/>
                                </a:rPr>
                                <m:t>𝑄</m:t>
                              </m:r>
                            </m:e>
                            <m:sub>
                              <m:r>
                                <a:rPr lang="en-US" altLang="zh-CN" b="0" i="1" smtClean="0">
                                  <a:solidFill>
                                    <a:srgbClr val="000000"/>
                                  </a:solidFill>
                                  <a:latin typeface="Cambria Math" panose="02040503050406030204" pitchFamily="18" charset="0"/>
                                  <a:ea typeface="Cambria Math" panose="02040503050406030204" pitchFamily="18" charset="0"/>
                                </a:rPr>
                                <m:t>𝑥</m:t>
                              </m:r>
                            </m:sub>
                          </m:sSub>
                        </m:num>
                        <m:den>
                          <m:r>
                            <a:rPr lang="en-US" altLang="zh-CN" b="0" i="1" smtClean="0">
                              <a:solidFill>
                                <a:srgbClr val="000000"/>
                              </a:solidFill>
                              <a:latin typeface="Cambria Math" panose="02040503050406030204" pitchFamily="18" charset="0"/>
                              <a:ea typeface="Cambria Math" panose="02040503050406030204" pitchFamily="18" charset="0"/>
                            </a:rPr>
                            <m:t>∆</m:t>
                          </m:r>
                          <m:sSub>
                            <m:sSubPr>
                              <m:ctrlPr>
                                <a:rPr lang="en-US" altLang="zh-CN" b="0" i="1" smtClean="0">
                                  <a:solidFill>
                                    <a:srgbClr val="000000"/>
                                  </a:solidFill>
                                  <a:latin typeface="Cambria Math" panose="02040503050406030204" pitchFamily="18" charset="0"/>
                                  <a:ea typeface="Cambria Math" panose="02040503050406030204" pitchFamily="18" charset="0"/>
                                </a:rPr>
                              </m:ctrlPr>
                            </m:sSubPr>
                            <m:e>
                              <m:r>
                                <a:rPr lang="en-US" altLang="zh-CN" b="0" i="1" smtClean="0">
                                  <a:solidFill>
                                    <a:srgbClr val="000000"/>
                                  </a:solidFill>
                                  <a:latin typeface="Cambria Math" panose="02040503050406030204" pitchFamily="18" charset="0"/>
                                  <a:ea typeface="Cambria Math" panose="02040503050406030204" pitchFamily="18" charset="0"/>
                                </a:rPr>
                                <m:t>𝑃</m:t>
                              </m:r>
                            </m:e>
                            <m:sub>
                              <m:r>
                                <a:rPr lang="en-US" altLang="zh-CN" b="0" i="1" smtClean="0">
                                  <a:solidFill>
                                    <a:srgbClr val="000000"/>
                                  </a:solidFill>
                                  <a:latin typeface="Cambria Math" panose="02040503050406030204" pitchFamily="18" charset="0"/>
                                  <a:ea typeface="Cambria Math" panose="02040503050406030204" pitchFamily="18" charset="0"/>
                                </a:rPr>
                                <m:t>𝑦</m:t>
                              </m:r>
                            </m:sub>
                          </m:sSub>
                          <m:r>
                            <a:rPr lang="en-US" altLang="zh-CN" b="0" i="1" smtClean="0">
                              <a:solidFill>
                                <a:srgbClr val="000000"/>
                              </a:solidFill>
                              <a:latin typeface="Cambria Math" panose="02040503050406030204" pitchFamily="18" charset="0"/>
                              <a:ea typeface="Cambria Math" panose="02040503050406030204" pitchFamily="18" charset="0"/>
                            </a:rPr>
                            <m:t>/</m:t>
                          </m:r>
                          <m:sSub>
                            <m:sSubPr>
                              <m:ctrlPr>
                                <a:rPr lang="en-US" altLang="zh-CN" b="0" i="1" smtClean="0">
                                  <a:solidFill>
                                    <a:srgbClr val="000000"/>
                                  </a:solidFill>
                                  <a:latin typeface="Cambria Math" panose="02040503050406030204" pitchFamily="18" charset="0"/>
                                  <a:ea typeface="Cambria Math" panose="02040503050406030204" pitchFamily="18" charset="0"/>
                                </a:rPr>
                              </m:ctrlPr>
                            </m:sSubPr>
                            <m:e>
                              <m:r>
                                <a:rPr lang="en-US" altLang="zh-CN" b="0" i="1" smtClean="0">
                                  <a:solidFill>
                                    <a:srgbClr val="000000"/>
                                  </a:solidFill>
                                  <a:latin typeface="Cambria Math" panose="02040503050406030204" pitchFamily="18" charset="0"/>
                                  <a:ea typeface="Cambria Math" panose="02040503050406030204" pitchFamily="18" charset="0"/>
                                </a:rPr>
                                <m:t>𝑃</m:t>
                              </m:r>
                            </m:e>
                            <m:sub>
                              <m:r>
                                <a:rPr lang="en-US" altLang="zh-CN" b="0" i="1" smtClean="0">
                                  <a:solidFill>
                                    <a:srgbClr val="000000"/>
                                  </a:solidFill>
                                  <a:latin typeface="Cambria Math" panose="02040503050406030204" pitchFamily="18" charset="0"/>
                                  <a:ea typeface="Cambria Math" panose="02040503050406030204" pitchFamily="18" charset="0"/>
                                </a:rPr>
                                <m:t>𝑦</m:t>
                              </m:r>
                            </m:sub>
                          </m:sSub>
                        </m:den>
                      </m:f>
                    </m:oMath>
                  </m:oMathPara>
                </a14:m>
                <a:endParaRPr lang="en-US" altLang="zh-CN" dirty="0">
                  <a:solidFill>
                    <a:srgbClr val="000000"/>
                  </a:solidFill>
                  <a:latin typeface="华文楷体" panose="02010600040101010101" charset="-122"/>
                  <a:ea typeface="华文楷体" panose="02010600040101010101" charset="-122"/>
                </a:endParaRPr>
              </a:p>
              <a:p>
                <a:pPr marL="228600" indent="-228600">
                  <a:lnSpc>
                    <a:spcPct val="150000"/>
                  </a:lnSpc>
                  <a:spcBef>
                    <a:spcPts val="1000"/>
                  </a:spcBef>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其取值范围是整个实数轴：</a:t>
                </a:r>
                <a14:m>
                  <m:oMath xmlns:m="http://schemas.openxmlformats.org/officeDocument/2006/math">
                    <m:sSub>
                      <m:sSubPr>
                        <m:ctrlPr>
                          <a:rPr lang="en-US" altLang="zh-CN" sz="2400" i="1" kern="1200" smtClean="0">
                            <a:solidFill>
                              <a:srgbClr val="000000"/>
                            </a:solidFill>
                            <a:effectLst/>
                            <a:latin typeface="Cambria Math" panose="02040503050406030204" pitchFamily="18" charset="0"/>
                            <a:ea typeface="华文楷体" panose="02010600040101010101" charset="-122"/>
                          </a:rPr>
                        </m:ctrlPr>
                      </m:sSubPr>
                      <m:e>
                        <m:r>
                          <a:rPr lang="en-US" altLang="zh-CN" sz="2400" b="0" i="1" kern="1200" smtClean="0">
                            <a:solidFill>
                              <a:srgbClr val="000000"/>
                            </a:solidFill>
                            <a:effectLst/>
                            <a:latin typeface="Cambria Math" panose="02040503050406030204" pitchFamily="18" charset="0"/>
                            <a:ea typeface="华文楷体" panose="02010600040101010101" charset="-122"/>
                          </a:rPr>
                          <m:t>𝐸</m:t>
                        </m:r>
                      </m:e>
                      <m:sub>
                        <m:r>
                          <a:rPr lang="en-US" altLang="zh-CN" sz="2400" b="0" i="1" kern="1200" smtClean="0">
                            <a:solidFill>
                              <a:srgbClr val="000000"/>
                            </a:solidFill>
                            <a:effectLst/>
                            <a:latin typeface="Cambria Math" panose="02040503050406030204" pitchFamily="18" charset="0"/>
                            <a:ea typeface="华文楷体" panose="02010600040101010101" charset="-122"/>
                          </a:rPr>
                          <m:t>𝑥𝑦</m:t>
                        </m:r>
                      </m:sub>
                    </m:sSub>
                  </m:oMath>
                </a14:m>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&gt;0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，说明两种产品同质性强（互为替代品）；</a:t>
                </a:r>
                <a14:m>
                  <m:oMath xmlns:m="http://schemas.openxmlformats.org/officeDocument/2006/math">
                    <m:sSub>
                      <m:sSubPr>
                        <m:ctrlPr>
                          <a:rPr lang="en-US" altLang="zh-CN" sz="2400" i="1" kern="1200" smtClean="0">
                            <a:solidFill>
                              <a:srgbClr val="000000"/>
                            </a:solidFill>
                            <a:effectLst/>
                            <a:latin typeface="Cambria Math" panose="02040503050406030204" pitchFamily="18" charset="0"/>
                            <a:ea typeface="华文楷体" panose="02010600040101010101" charset="-122"/>
                          </a:rPr>
                        </m:ctrlPr>
                      </m:sSubPr>
                      <m:e>
                        <m:r>
                          <a:rPr lang="en-US" altLang="zh-CN" sz="2400" b="0" i="1" kern="1200" smtClean="0">
                            <a:solidFill>
                              <a:srgbClr val="000000"/>
                            </a:solidFill>
                            <a:effectLst/>
                            <a:latin typeface="Cambria Math" panose="02040503050406030204" pitchFamily="18" charset="0"/>
                            <a:ea typeface="华文楷体" panose="02010600040101010101" charset="-122"/>
                          </a:rPr>
                          <m:t>𝐸</m:t>
                        </m:r>
                      </m:e>
                      <m:sub>
                        <m:r>
                          <a:rPr lang="en-US" altLang="zh-CN" sz="2400" b="0" i="1" kern="1200" smtClean="0">
                            <a:solidFill>
                              <a:srgbClr val="000000"/>
                            </a:solidFill>
                            <a:effectLst/>
                            <a:latin typeface="Cambria Math" panose="02040503050406030204" pitchFamily="18" charset="0"/>
                            <a:ea typeface="华文楷体" panose="02010600040101010101" charset="-122"/>
                          </a:rPr>
                          <m:t>𝑥𝑦</m:t>
                        </m:r>
                      </m:sub>
                    </m:sSub>
                  </m:oMath>
                </a14:m>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&lt;0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，说明两种产品同质性弱（互为互补品）；</a:t>
                </a:r>
                <a:r>
                  <a:rPr lang="en-US" altLang="zh-CN" sz="2400" kern="1200" dirty="0">
                    <a:solidFill>
                      <a:srgbClr val="000000"/>
                    </a:solidFill>
                    <a:effectLst/>
                    <a:ea typeface="华文楷体" panose="02010600040101010101" charset="-122"/>
                  </a:rPr>
                  <a:t> </a:t>
                </a:r>
                <a14:m>
                  <m:oMath xmlns:m="http://schemas.openxmlformats.org/officeDocument/2006/math">
                    <m:sSub>
                      <m:sSubPr>
                        <m:ctrlPr>
                          <a:rPr lang="en-US" altLang="zh-CN" sz="2400" i="1" kern="1200" smtClean="0">
                            <a:solidFill>
                              <a:srgbClr val="000000"/>
                            </a:solidFill>
                            <a:effectLst/>
                            <a:latin typeface="Cambria Math" panose="02040503050406030204" pitchFamily="18" charset="0"/>
                            <a:ea typeface="华文楷体" panose="02010600040101010101" charset="-122"/>
                          </a:rPr>
                        </m:ctrlPr>
                      </m:sSubPr>
                      <m:e>
                        <m:r>
                          <a:rPr lang="en-US" altLang="zh-CN" sz="2400" b="0" i="1" kern="1200" smtClean="0">
                            <a:solidFill>
                              <a:srgbClr val="000000"/>
                            </a:solidFill>
                            <a:effectLst/>
                            <a:latin typeface="Cambria Math" panose="02040503050406030204" pitchFamily="18" charset="0"/>
                            <a:ea typeface="华文楷体" panose="02010600040101010101" charset="-122"/>
                          </a:rPr>
                          <m:t>𝐸</m:t>
                        </m:r>
                      </m:e>
                      <m:sub>
                        <m:r>
                          <a:rPr lang="en-US" altLang="zh-CN" sz="2400" b="0" i="1" kern="1200" smtClean="0">
                            <a:solidFill>
                              <a:srgbClr val="000000"/>
                            </a:solidFill>
                            <a:effectLst/>
                            <a:latin typeface="Cambria Math" panose="02040503050406030204" pitchFamily="18" charset="0"/>
                            <a:ea typeface="华文楷体" panose="02010600040101010101" charset="-122"/>
                          </a:rPr>
                          <m:t>𝑥𝑦</m:t>
                        </m:r>
                      </m:sub>
                    </m:sSub>
                    <m:r>
                      <a:rPr lang="en-US" altLang="zh-CN" sz="2400" b="0" i="1" kern="1200" smtClean="0">
                        <a:solidFill>
                          <a:srgbClr val="000000"/>
                        </a:solidFill>
                        <a:effectLst/>
                        <a:latin typeface="Cambria Math" panose="02040503050406030204" pitchFamily="18" charset="0"/>
                        <a:ea typeface="华文楷体" panose="02010600040101010101" charset="-122"/>
                      </a:rPr>
                      <m:t> </m:t>
                    </m:r>
                  </m:oMath>
                </a14:m>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，说明两种产品无直接关系（互为无关品）。同类市场中不同企业的产品，理应互为替代品：</a:t>
                </a:r>
                <a:r>
                  <a:rPr lang="en-US" altLang="zh-CN" sz="2400" kern="1200" dirty="0">
                    <a:solidFill>
                      <a:srgbClr val="000000"/>
                    </a:solidFill>
                    <a:effectLst/>
                    <a:ea typeface="华文楷体" panose="02010600040101010101" charset="-122"/>
                  </a:rPr>
                  <a:t> </a:t>
                </a:r>
                <a14:m>
                  <m:oMath xmlns:m="http://schemas.openxmlformats.org/officeDocument/2006/math">
                    <m:sSub>
                      <m:sSubPr>
                        <m:ctrlPr>
                          <a:rPr lang="en-US" altLang="zh-CN" sz="2400" i="1" kern="1200" smtClean="0">
                            <a:solidFill>
                              <a:srgbClr val="000000"/>
                            </a:solidFill>
                            <a:effectLst/>
                            <a:latin typeface="Cambria Math" panose="02040503050406030204" pitchFamily="18" charset="0"/>
                            <a:ea typeface="华文楷体" panose="02010600040101010101" charset="-122"/>
                          </a:rPr>
                        </m:ctrlPr>
                      </m:sSubPr>
                      <m:e>
                        <m:r>
                          <a:rPr lang="en-US" altLang="zh-CN" sz="2400" b="0" i="1" kern="1200" smtClean="0">
                            <a:solidFill>
                              <a:srgbClr val="000000"/>
                            </a:solidFill>
                            <a:effectLst/>
                            <a:latin typeface="Cambria Math" panose="02040503050406030204" pitchFamily="18" charset="0"/>
                            <a:ea typeface="华文楷体" panose="02010600040101010101" charset="-122"/>
                          </a:rPr>
                          <m:t>𝐸</m:t>
                        </m:r>
                      </m:e>
                      <m:sub>
                        <m:r>
                          <a:rPr lang="en-US" altLang="zh-CN" sz="2400" b="0" i="1" kern="1200" smtClean="0">
                            <a:solidFill>
                              <a:srgbClr val="000000"/>
                            </a:solidFill>
                            <a:effectLst/>
                            <a:latin typeface="Cambria Math" panose="02040503050406030204" pitchFamily="18" charset="0"/>
                            <a:ea typeface="华文楷体" panose="02010600040101010101" charset="-122"/>
                          </a:rPr>
                          <m:t>𝑥𝑦</m:t>
                        </m:r>
                      </m:sub>
                    </m:sSub>
                  </m:oMath>
                </a14:m>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越大（常以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1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为标准），产品之间的替代性越强，有关企业竞争越激烈，表明行业的垄断程度和集中度越低。</a:t>
                </a:r>
                <a:endParaRPr lang="en-US" altLang="zh-SG" sz="2400" dirty="0">
                  <a:solidFill>
                    <a:srgbClr val="000000"/>
                  </a:solidFill>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endParaRPr lang="zh-SG" altLang="en-US" dirty="0">
                  <a:solidFill>
                    <a:srgbClr val="000000"/>
                  </a:solidFill>
                  <a:latin typeface="华文楷体" panose="02010600040101010101" charset="-122"/>
                  <a:ea typeface="华文楷体" panose="02010600040101010101" charset="-122"/>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745461" y="1431290"/>
                <a:ext cx="11256673" cy="5639749"/>
              </a:xfrm>
              <a:prstGeom prst="rect">
                <a:avLst/>
              </a:prstGeom>
              <a:blipFill rotWithShape="1">
                <a:blip r:embed="rId2"/>
                <a:stretch>
                  <a:fillRect l="-5" r="6" b="6"/>
                </a:stretch>
              </a:blipFill>
            </p:spPr>
            <p:txBody>
              <a:bodyPr/>
              <a:lstStyle/>
              <a:p>
                <a:r>
                  <a:rPr lang="zh-CN" altLang="en-US">
                    <a:noFill/>
                  </a:rPr>
                  <a:t> </a:t>
                </a:r>
              </a:p>
            </p:txBody>
          </p:sp>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（三）市场进入难度指标</a:t>
            </a:r>
          </a:p>
        </p:txBody>
      </p:sp>
      <p:sp>
        <p:nvSpPr>
          <p:cNvPr id="5" name="文本框 4"/>
          <p:cNvSpPr txBox="1"/>
          <p:nvPr/>
        </p:nvSpPr>
        <p:spPr>
          <a:xfrm>
            <a:off x="745461" y="1431290"/>
            <a:ext cx="11256673" cy="5284973"/>
          </a:xfrm>
          <a:prstGeom prst="rect">
            <a:avLst/>
          </a:prstGeom>
          <a:noFill/>
        </p:spPr>
        <p:txBody>
          <a:bodyPr wrap="square">
            <a:spAutoFit/>
          </a:bodyPr>
          <a:lstStyle/>
          <a:p>
            <a:pPr marL="228600" indent="-228600">
              <a:lnSpc>
                <a:spcPct val="150000"/>
              </a:lnSpc>
              <a:spcBef>
                <a:spcPts val="1000"/>
              </a:spcBef>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zh-CN" altLang="en-US" dirty="0">
                <a:solidFill>
                  <a:srgbClr val="000000"/>
                </a:solidFill>
                <a:latin typeface="华文楷体" panose="02010600040101010101" charset="-122"/>
                <a:ea typeface="华文楷体" panose="02010600040101010101" charset="-122"/>
                <a:cs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cs typeface="华文楷体" panose="02010600040101010101" charset="-122"/>
              </a:rPr>
              <a:t>市场结构研究中，任何会降低潜在市场进入者动机和能力的因素，统称为进入壁垒。潜在进入者的加入会加剧竞争，降低市场集中度，故进入壁垒的高低直接影响市场结构的动态变化。进入壁垒的统计测度，有两类常见的参照标准：</a:t>
            </a:r>
            <a:endParaRPr lang="en-US" altLang="zh-CN" sz="2400" dirty="0">
              <a:solidFill>
                <a:srgbClr val="000000"/>
              </a:solidFill>
              <a:latin typeface="华文楷体" panose="02010600040101010101" charset="-122"/>
              <a:ea typeface="华文楷体" panose="02010600040101010101" charset="-122"/>
              <a:cs typeface="华文楷体" panose="02010600040101010101" charset="-122"/>
            </a:endParaRPr>
          </a:p>
          <a:p>
            <a:pPr marL="228600" indent="-228600">
              <a:lnSpc>
                <a:spcPct val="180000"/>
              </a:lnSpc>
              <a:spcBef>
                <a:spcPts val="1000"/>
              </a:spcBef>
              <a:spcAft>
                <a:spcPts val="0"/>
              </a:spcAft>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贝恩标准</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以超额利润率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BS=(P-AC)/AC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间接刻画：</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BS&gt;10%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，高壁垒，无法进入；</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6%&lt;BS&lt;8%</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，较高壁垒，很难进入；</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4%&lt;BS&lt;6%</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，中等壁垒，较难进入；</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BS&lt;2%</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，低壁垒，较易进入。该方法的主要问题，一是平均成本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AC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不易确定；二是分界点不连续且主观性强。</a:t>
            </a:r>
            <a:endParaRPr lang="en-US" altLang="zh-CN" sz="2400" dirty="0">
              <a:solidFill>
                <a:srgbClr val="000000"/>
              </a:solidFill>
              <a:latin typeface="华文楷体" panose="02010600040101010101" charset="-122"/>
              <a:ea typeface="华文楷体" panose="02010600040101010101" charset="-122"/>
            </a:endParaRPr>
          </a:p>
          <a:p>
            <a:pPr marL="228600" indent="-228600" algn="l" rtl="0" eaLnBrk="1" latinLnBrk="0" hangingPunct="1">
              <a:lnSpc>
                <a:spcPct val="150000"/>
              </a:lnSpc>
              <a:spcBef>
                <a:spcPts val="1000"/>
              </a:spcBef>
              <a:spcAft>
                <a:spcPts val="0"/>
              </a:spcAft>
            </a:pPr>
            <a:endParaRPr lang="zh-SG" altLang="en-US" dirty="0">
              <a:solidFill>
                <a:srgbClr val="000000"/>
              </a:solidFill>
              <a:latin typeface="华文楷体" panose="02010600040101010101" charset="-122"/>
              <a:ea typeface="华文楷体" panose="02010600040101010101"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微软雅黑" panose="020B0503020204020204" charset="-122"/>
              <a:ea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45</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二、市场结构其他测度方法</a:t>
            </a:r>
          </a:p>
        </p:txBody>
      </p:sp>
      <p:sp>
        <p:nvSpPr>
          <p:cNvPr id="2" name="文本框 1"/>
          <p:cNvSpPr txBox="1"/>
          <p:nvPr/>
        </p:nvSpPr>
        <p:spPr>
          <a:xfrm>
            <a:off x="1270635" y="909320"/>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（三）市场进入难度指标</a:t>
            </a:r>
          </a:p>
        </p:txBody>
      </p:sp>
      <p:sp>
        <p:nvSpPr>
          <p:cNvPr id="5" name="文本框 4"/>
          <p:cNvSpPr txBox="1"/>
          <p:nvPr/>
        </p:nvSpPr>
        <p:spPr>
          <a:xfrm>
            <a:off x="745461" y="1431290"/>
            <a:ext cx="11256673" cy="3494739"/>
          </a:xfrm>
          <a:prstGeom prst="rect">
            <a:avLst/>
          </a:prstGeom>
          <a:noFill/>
        </p:spPr>
        <p:txBody>
          <a:bodyPr wrap="square">
            <a:spAutoFit/>
          </a:bodyPr>
          <a:lstStyle/>
          <a:p>
            <a:pPr marL="228600" indent="-228600">
              <a:lnSpc>
                <a:spcPct val="180000"/>
              </a:lnSpc>
              <a:spcBef>
                <a:spcPts val="1000"/>
              </a:spcBef>
            </a:pPr>
            <a:r>
              <a:rPr lang="en-US" altLang="zh-CN"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植草益标准</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l" rtl="0" eaLnBrk="1" latinLnBrk="0" hangingPunct="1">
              <a:lnSpc>
                <a:spcPct val="150000"/>
              </a:lnSpc>
              <a:spcBef>
                <a:spcPts val="1000"/>
              </a:spcBef>
              <a:spcAft>
                <a:spcPts val="0"/>
              </a:spcAft>
            </a:pPr>
            <a:r>
              <a:rPr lang="zh-CN" altLang="en-US" sz="1800" kern="1200" dirty="0">
                <a:solidFill>
                  <a:srgbClr val="000000"/>
                </a:solidFill>
                <a:effectLst/>
                <a:latin typeface="华文楷体" panose="02010600040101010101" charset="-122"/>
                <a:ea typeface="华文楷体" panose="02010600040101010101" charset="-122"/>
                <a:cs typeface="华文楷体" panose="02010600040101010101" charset="-122"/>
              </a:rPr>
              <a:t>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该方法以企业经济规模系数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d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确定，计算方式为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d=</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市场经济规模</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市场总规模。</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10%&lt;d&lt;25%</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，壁垒较高；</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5%&lt;d&lt;10%</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，壁垒中等；</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d&lt;5%</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，壁垒低。该方法的不足之处在于，</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d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的取值大小受市场总规模影响很大。通常，小型经济体因市场总规模小 </a:t>
            </a:r>
            <a:r>
              <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rPr>
              <a:t>d </a:t>
            </a:r>
            <a:r>
              <a:rPr lang="zh-CN" altLang="en-US" sz="2400" kern="1200" dirty="0">
                <a:solidFill>
                  <a:srgbClr val="000000"/>
                </a:solidFill>
                <a:effectLst/>
                <a:latin typeface="华文楷体" panose="02010600040101010101" charset="-122"/>
                <a:ea typeface="华文楷体" panose="02010600040101010101" charset="-122"/>
                <a:cs typeface="华文楷体" panose="02010600040101010101" charset="-122"/>
              </a:rPr>
              <a:t>容易取值较高，而大型经济体的情况则恰好相反。</a:t>
            </a:r>
            <a:endParaRPr lang="en-US" altLang="zh-CN" sz="2400" kern="1200" dirty="0">
              <a:solidFill>
                <a:srgbClr val="000000"/>
              </a:solidFill>
              <a:effectLst/>
              <a:latin typeface="华文楷体" panose="02010600040101010101" charset="-122"/>
              <a:ea typeface="华文楷体" panose="02010600040101010101" charset="-122"/>
              <a:cs typeface="华文楷体" panose="02010600040101010101" charset="-122"/>
            </a:endParaRPr>
          </a:p>
          <a:p>
            <a:pPr marL="228600" indent="-228600" algn="l" rtl="0" eaLnBrk="1" latinLnBrk="0" hangingPunct="1">
              <a:lnSpc>
                <a:spcPct val="150000"/>
              </a:lnSpc>
              <a:spcBef>
                <a:spcPts val="1000"/>
              </a:spcBef>
              <a:spcAft>
                <a:spcPts val="0"/>
              </a:spcAft>
            </a:pPr>
            <a:endParaRPr lang="zh-SG" altLang="en-US" dirty="0">
              <a:solidFill>
                <a:srgbClr val="000000"/>
              </a:solidFill>
              <a:latin typeface="华文楷体" panose="02010600040101010101" charset="-122"/>
              <a:ea typeface="华文楷体" panose="02010600040101010101"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区域结构统计分析</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46</a:t>
            </a:fld>
            <a:endParaRPr lang="zh-CN" altLang="en-US" sz="2000" dirty="0">
              <a:solidFill>
                <a:schemeClr val="tx1"/>
              </a:solidFill>
            </a:endParaRPr>
          </a:p>
        </p:txBody>
      </p:sp>
      <p:sp>
        <p:nvSpPr>
          <p:cNvPr id="5" name="Rectangle 9"/>
          <p:cNvSpPr txBox="1">
            <a:spLocks noChangeArrowheads="1"/>
          </p:cNvSpPr>
          <p:nvPr/>
        </p:nvSpPr>
        <p:spPr>
          <a:xfrm>
            <a:off x="1934980" y="3674606"/>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一、区域经济布局结构统计</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二、区域增长的偏离份额分析</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lnSpcReduction="1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8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产值密度变异系</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产值密度的标准差，能从总体上反映区域经济发展水平的差距。为消除各区域产值密度水平差异的干扰，通常改用产值密度变异系数。</a:t>
                </a:r>
                <a:endParaRPr lang="en-US" altLang="zh-CN" sz="2400" dirty="0">
                  <a:solidFill>
                    <a:srgbClr val="000000"/>
                  </a:solidFill>
                  <a:latin typeface="华文楷体" panose="02010600040101010101" charset="-122"/>
                  <a:ea typeface="华文楷体" panose="02010600040101010101" charset="-122"/>
                </a:endParaRPr>
              </a:p>
              <a:p>
                <a:pPr algn="ctr">
                  <a:lnSpc>
                    <a:spcPct val="150000"/>
                  </a:lnSpc>
                  <a:spcAft>
                    <a:spcPts val="0"/>
                  </a:spcAft>
                  <a:buNone/>
                </a:pPr>
                <a14:m>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𝑣</m:t>
                        </m:r>
                      </m:e>
                      <m:sub>
                        <m:r>
                          <a:rPr lang="en-US" altLang="zh-CN" sz="1800" b="0" i="1" smtClean="0">
                            <a:solidFill>
                              <a:srgbClr val="000000"/>
                            </a:solidFill>
                            <a:latin typeface="Cambria Math" panose="02040503050406030204" pitchFamily="18" charset="0"/>
                            <a:ea typeface="华文楷体" panose="02010600040101010101" charset="-122"/>
                          </a:rPr>
                          <m:t>𝑥</m:t>
                        </m:r>
                      </m:sub>
                    </m:sSub>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zh-CN" altLang="en-US" sz="1800" b="0" i="1" smtClean="0">
                                <a:solidFill>
                                  <a:srgbClr val="000000"/>
                                </a:solidFill>
                                <a:latin typeface="Cambria Math" panose="02040503050406030204" pitchFamily="18" charset="0"/>
                                <a:ea typeface="华文楷体" panose="02010600040101010101" charset="-122"/>
                              </a:rPr>
                              <m:t>𝜎</m:t>
                            </m:r>
                          </m:e>
                          <m:sub>
                            <m:r>
                              <a:rPr lang="en-US" altLang="zh-CN" sz="1800" b="0" i="1" smtClean="0">
                                <a:solidFill>
                                  <a:srgbClr val="000000"/>
                                </a:solidFill>
                                <a:latin typeface="Cambria Math" panose="02040503050406030204" pitchFamily="18" charset="0"/>
                                <a:ea typeface="华文楷体" panose="02010600040101010101" charset="-122"/>
                              </a:rPr>
                              <m:t>𝑥</m:t>
                            </m:r>
                          </m:sub>
                        </m:sSub>
                      </m:num>
                      <m:den>
                        <m:acc>
                          <m:accPr>
                            <m:chr m:val="̅"/>
                            <m:ctrlPr>
                              <a:rPr lang="en-US" altLang="zh-CN" sz="1800" b="0" i="1" smtClean="0">
                                <a:solidFill>
                                  <a:srgbClr val="000000"/>
                                </a:solidFill>
                                <a:latin typeface="Cambria Math" panose="02040503050406030204" pitchFamily="18" charset="0"/>
                                <a:ea typeface="华文楷体" panose="02010600040101010101" charset="-122"/>
                              </a:rPr>
                            </m:ctrlPr>
                          </m:accPr>
                          <m:e>
                            <m:r>
                              <a:rPr lang="en-US" altLang="zh-CN" sz="1800" b="0" i="1" smtClean="0">
                                <a:solidFill>
                                  <a:srgbClr val="000000"/>
                                </a:solidFill>
                                <a:latin typeface="Cambria Math" panose="02040503050406030204" pitchFamily="18" charset="0"/>
                                <a:ea typeface="华文楷体" panose="02010600040101010101" charset="-122"/>
                              </a:rPr>
                              <m:t>𝑥</m:t>
                            </m:r>
                          </m:e>
                        </m:acc>
                      </m:den>
                    </m:f>
                    <m:r>
                      <a:rPr lang="en-US" altLang="zh-CN" sz="1800" b="0" i="1" smtClean="0">
                        <a:solidFill>
                          <a:srgbClr val="000000"/>
                        </a:solidFill>
                        <a:latin typeface="Cambria Math" panose="02040503050406030204" pitchFamily="18" charset="0"/>
                        <a:ea typeface="华文楷体" panose="02010600040101010101" charset="-122"/>
                      </a:rPr>
                      <m:t>=</m:t>
                    </m:r>
                    <m:rad>
                      <m:radPr>
                        <m:degHide m:val="on"/>
                        <m:ctrlPr>
                          <a:rPr lang="en-US" altLang="zh-CN" sz="1800" b="0" i="1" smtClean="0">
                            <a:solidFill>
                              <a:srgbClr val="000000"/>
                            </a:solidFill>
                            <a:latin typeface="Cambria Math" panose="02040503050406030204" pitchFamily="18" charset="0"/>
                            <a:ea typeface="华文楷体" panose="02010600040101010101" charset="-122"/>
                          </a:rPr>
                        </m:ctrlPr>
                      </m:radPr>
                      <m:deg/>
                      <m:e>
                        <m:f>
                          <m:fPr>
                            <m:ctrlPr>
                              <a:rPr lang="en-US" altLang="zh-CN" sz="1800" b="0" i="1" smtClean="0">
                                <a:solidFill>
                                  <a:srgbClr val="000000"/>
                                </a:solidFill>
                                <a:latin typeface="Cambria Math" panose="02040503050406030204" pitchFamily="18" charset="0"/>
                                <a:ea typeface="华文楷体" panose="02010600040101010101" charset="-122"/>
                              </a:rPr>
                            </m:ctrlPr>
                          </m:fPr>
                          <m:num>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p>
                                  <m:sSupPr>
                                    <m:ctrlPr>
                                      <a:rPr lang="en-US" altLang="zh-CN" sz="1800" b="0" i="1" smtClean="0">
                                        <a:solidFill>
                                          <a:srgbClr val="000000"/>
                                        </a:solidFill>
                                        <a:latin typeface="Cambria Math" panose="02040503050406030204" pitchFamily="18" charset="0"/>
                                        <a:ea typeface="华文楷体" panose="02010600040101010101" charset="-122"/>
                                      </a:rPr>
                                    </m:ctrlPr>
                                  </m:sSupPr>
                                  <m:e>
                                    <m:d>
                                      <m:dPr>
                                        <m:ctrlPr>
                                          <a:rPr lang="en-US" altLang="zh-CN" sz="1800" b="0" i="1" smtClean="0">
                                            <a:solidFill>
                                              <a:srgbClr val="000000"/>
                                            </a:solidFill>
                                            <a:latin typeface="Cambria Math" panose="02040503050406030204" pitchFamily="18" charset="0"/>
                                            <a:ea typeface="华文楷体" panose="02010600040101010101" charset="-122"/>
                                          </a:rPr>
                                        </m:ctrlPr>
                                      </m:dPr>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𝑥</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acc>
                                          <m:accPr>
                                            <m:chr m:val="̅"/>
                                            <m:ctrlPr>
                                              <a:rPr lang="en-US" altLang="zh-CN" sz="1800" b="0" i="1" smtClean="0">
                                                <a:solidFill>
                                                  <a:srgbClr val="000000"/>
                                                </a:solidFill>
                                                <a:latin typeface="Cambria Math" panose="02040503050406030204" pitchFamily="18" charset="0"/>
                                                <a:ea typeface="华文楷体" panose="02010600040101010101" charset="-122"/>
                                              </a:rPr>
                                            </m:ctrlPr>
                                          </m:accPr>
                                          <m:e>
                                            <m:r>
                                              <a:rPr lang="en-US" altLang="zh-CN" sz="1800" b="0" i="1" smtClean="0">
                                                <a:solidFill>
                                                  <a:srgbClr val="000000"/>
                                                </a:solidFill>
                                                <a:latin typeface="Cambria Math" panose="02040503050406030204" pitchFamily="18" charset="0"/>
                                                <a:ea typeface="华文楷体" panose="02010600040101010101" charset="-122"/>
                                              </a:rPr>
                                              <m:t>𝑥</m:t>
                                            </m:r>
                                          </m:e>
                                        </m:acc>
                                      </m:e>
                                    </m:d>
                                  </m:e>
                                  <m:sup>
                                    <m:r>
                                      <a:rPr lang="en-US" altLang="zh-CN" sz="1800" b="0" i="1" smtClean="0">
                                        <a:solidFill>
                                          <a:srgbClr val="000000"/>
                                        </a:solidFill>
                                        <a:latin typeface="Cambria Math" panose="02040503050406030204" pitchFamily="18" charset="0"/>
                                        <a:ea typeface="华文楷体" panose="02010600040101010101" charset="-122"/>
                                      </a:rPr>
                                      <m:t>2</m:t>
                                    </m:r>
                                  </m:sup>
                                </m:sSup>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num>
                          <m:den>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e>
                    </m:rad>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𝑥</m:t>
                                </m:r>
                              </m:e>
                              <m:sub>
                                <m:r>
                                  <a:rPr lang="en-US" altLang="zh-CN" sz="1800" b="0" i="1" smtClean="0">
                                    <a:solidFill>
                                      <a:srgbClr val="000000"/>
                                    </a:solidFill>
                                    <a:latin typeface="Cambria Math" panose="02040503050406030204" pitchFamily="18" charset="0"/>
                                    <a:ea typeface="华文楷体" panose="02010600040101010101" charset="-122"/>
                                  </a:rPr>
                                  <m:t>𝑖</m:t>
                                </m:r>
                              </m:sub>
                            </m:sSub>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num>
                      <m:den>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oMath>
                </a14:m>
                <a:r>
                  <a:rPr lang="en-US" altLang="zh-CN" sz="1800" dirty="0">
                    <a:solidFill>
                      <a:srgbClr val="000000"/>
                    </a:solidFill>
                    <a:latin typeface="华文楷体" panose="02010600040101010101" charset="-122"/>
                    <a:ea typeface="华文楷体" panose="02010600040101010101" charset="-122"/>
                  </a:rPr>
                  <a:t>         </a:t>
                </a:r>
              </a:p>
              <a:p>
                <a:pPr fontAlgn="auto">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其中，</a:t>
                </a:r>
                <a:r>
                  <a:rPr lang="en-US" altLang="zh-CN" sz="2400" dirty="0">
                    <a:solidFill>
                      <a:srgbClr val="000000"/>
                    </a:solidFill>
                    <a:latin typeface="华文楷体" panose="02010600040101010101" charset="-122"/>
                    <a:ea typeface="华文楷体" panose="02010600040101010101" charset="-122"/>
                  </a:rPr>
                  <a:t>n </a:t>
                </a:r>
                <a:r>
                  <a:rPr lang="zh-CN" altLang="en-US" sz="2400" dirty="0">
                    <a:solidFill>
                      <a:srgbClr val="000000"/>
                    </a:solidFill>
                    <a:latin typeface="华文楷体" panose="02010600040101010101" charset="-122"/>
                    <a:ea typeface="华文楷体" panose="02010600040101010101" charset="-122"/>
                  </a:rPr>
                  <a:t>为一国的区域数量，</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𝑥</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𝑌</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𝐴</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为某区域的产值密度（</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𝑌</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常用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衡量），</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𝐴</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为该区域面积；</a:t>
                </a:r>
                <a14:m>
                  <m:oMath xmlns:m="http://schemas.openxmlformats.org/officeDocument/2006/math">
                    <m:acc>
                      <m:accPr>
                        <m:chr m:val="̅"/>
                        <m:ctrlPr>
                          <a:rPr lang="zh-CN" altLang="en-US" sz="2400" i="1" smtClean="0">
                            <a:solidFill>
                              <a:srgbClr val="000000"/>
                            </a:solidFill>
                            <a:latin typeface="Cambria Math" panose="02040503050406030204" pitchFamily="18" charset="0"/>
                            <a:ea typeface="华文楷体" panose="02010600040101010101" charset="-122"/>
                          </a:rPr>
                        </m:ctrlPr>
                      </m:accPr>
                      <m:e>
                        <m:r>
                          <a:rPr lang="en-US" altLang="zh-CN" sz="2400" b="0" i="1" smtClean="0">
                            <a:solidFill>
                              <a:srgbClr val="000000"/>
                            </a:solidFill>
                            <a:latin typeface="Cambria Math" panose="02040503050406030204" pitchFamily="18" charset="0"/>
                            <a:ea typeface="华文楷体" panose="02010600040101010101" charset="-122"/>
                          </a:rPr>
                          <m:t>𝑥</m:t>
                        </m:r>
                      </m:e>
                    </m:acc>
                  </m:oMath>
                </a14:m>
                <a:r>
                  <a:rPr lang="zh-CN" altLang="en-US" sz="2400" dirty="0">
                    <a:solidFill>
                      <a:srgbClr val="000000"/>
                    </a:solidFill>
                    <a:latin typeface="华文楷体" panose="02010600040101010101" charset="-122"/>
                    <a:ea typeface="华文楷体" panose="02010600040101010101" charset="-122"/>
                  </a:rPr>
                  <a:t>和</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zh-CN" altLang="en-US" sz="2400" i="1" smtClean="0">
                            <a:solidFill>
                              <a:srgbClr val="000000"/>
                            </a:solidFill>
                            <a:latin typeface="Cambria Math" panose="02040503050406030204" pitchFamily="18" charset="0"/>
                            <a:ea typeface="华文楷体" panose="02010600040101010101" charset="-122"/>
                          </a:rPr>
                          <m:t>𝜎</m:t>
                        </m:r>
                      </m:e>
                      <m:sub>
                        <m:r>
                          <a:rPr lang="en-US" altLang="zh-CN" sz="2400" b="0" i="1" smtClean="0">
                            <a:solidFill>
                              <a:srgbClr val="000000"/>
                            </a:solidFill>
                            <a:latin typeface="Cambria Math" panose="02040503050406030204" pitchFamily="18" charset="0"/>
                            <a:ea typeface="华文楷体" panose="02010600040101010101" charset="-122"/>
                          </a:rPr>
                          <m:t>𝑥</m:t>
                        </m:r>
                      </m:sub>
                    </m:sSub>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分别为某国所有区域产值密度的均值和标准差。</a:t>
                </a:r>
                <a:endParaRPr lang="en-US" altLang="zh-CN" sz="2400" dirty="0">
                  <a:solidFill>
                    <a:srgbClr val="000000"/>
                  </a:solidFill>
                  <a:latin typeface="华文楷体" panose="02010600040101010101" charset="-122"/>
                  <a:ea typeface="华文楷体" panose="02010600040101010101" charset="-122"/>
                </a:endParaRPr>
              </a:p>
              <a:p>
                <a:pPr>
                  <a:lnSpc>
                    <a:spcPct val="150000"/>
                  </a:lnSpc>
                  <a:buNone/>
                </a:pPr>
                <a:r>
                  <a:rPr lang="zh-CN" altLang="en-US" sz="1800" dirty="0">
                    <a:solidFill>
                      <a:srgbClr val="000000"/>
                    </a:solidFill>
                    <a:latin typeface="华文楷体" panose="02010600040101010101" charset="-122"/>
                    <a:ea typeface="华文楷体" panose="02010600040101010101" charset="-122"/>
                  </a:rPr>
                  <a:t>                 </a:t>
                </a:r>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23839"/>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47</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（一）全国各区域整体结构分析指标</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7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产值密度变异系</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变异系数是反映数据离散程度的出色方法，据其构造分析指标有多种选择。如将产值密度换成人均收入，即为反映区域经济发展水平差异的威廉姆森系数：</a:t>
                </a:r>
                <a:endParaRPr lang="en-US" altLang="zh-CN" sz="2400" dirty="0">
                  <a:solidFill>
                    <a:srgbClr val="000000"/>
                  </a:solidFill>
                  <a:latin typeface="华文楷体" panose="02010600040101010101" charset="-122"/>
                  <a:ea typeface="华文楷体" panose="02010600040101010101" charset="-122"/>
                </a:endParaRPr>
              </a:p>
              <a:p>
                <a:pPr algn="ctr">
                  <a:lnSpc>
                    <a:spcPct val="150000"/>
                  </a:lnSpc>
                  <a:buNone/>
                </a:pPr>
                <a14:m>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𝑣</m:t>
                        </m:r>
                      </m:e>
                      <m:sub>
                        <m:r>
                          <a:rPr lang="en-US" altLang="zh-CN" sz="1800" b="0" i="1" smtClean="0">
                            <a:solidFill>
                              <a:srgbClr val="000000"/>
                            </a:solidFill>
                            <a:latin typeface="Cambria Math" panose="02040503050406030204" pitchFamily="18" charset="0"/>
                            <a:ea typeface="华文楷体" panose="02010600040101010101" charset="-122"/>
                          </a:rPr>
                          <m:t>𝑥</m:t>
                        </m:r>
                      </m:sub>
                    </m:sSub>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zh-CN" altLang="en-US" sz="1800" b="0" i="1" smtClean="0">
                                <a:solidFill>
                                  <a:srgbClr val="000000"/>
                                </a:solidFill>
                                <a:latin typeface="Cambria Math" panose="02040503050406030204" pitchFamily="18" charset="0"/>
                                <a:ea typeface="华文楷体" panose="02010600040101010101" charset="-122"/>
                              </a:rPr>
                              <m:t>𝜎</m:t>
                            </m:r>
                          </m:e>
                          <m:sub>
                            <m:r>
                              <a:rPr lang="en-US" altLang="zh-CN" sz="1800" b="0" i="1" smtClean="0">
                                <a:solidFill>
                                  <a:srgbClr val="000000"/>
                                </a:solidFill>
                                <a:latin typeface="Cambria Math" panose="02040503050406030204" pitchFamily="18" charset="0"/>
                                <a:ea typeface="华文楷体" panose="02010600040101010101" charset="-122"/>
                              </a:rPr>
                              <m:t>𝑦</m:t>
                            </m:r>
                          </m:sub>
                        </m:sSub>
                      </m:num>
                      <m:den>
                        <m:acc>
                          <m:accPr>
                            <m:chr m:val="̅"/>
                            <m:ctrlPr>
                              <a:rPr lang="en-US" altLang="zh-CN" sz="1800" b="0" i="1" smtClean="0">
                                <a:solidFill>
                                  <a:srgbClr val="000000"/>
                                </a:solidFill>
                                <a:latin typeface="Cambria Math" panose="02040503050406030204" pitchFamily="18" charset="0"/>
                                <a:ea typeface="华文楷体" panose="02010600040101010101" charset="-122"/>
                              </a:rPr>
                            </m:ctrlPr>
                          </m:accPr>
                          <m:e>
                            <m:r>
                              <a:rPr lang="en-US" altLang="zh-CN" sz="1800" b="0" i="1" smtClean="0">
                                <a:solidFill>
                                  <a:srgbClr val="000000"/>
                                </a:solidFill>
                                <a:latin typeface="Cambria Math" panose="02040503050406030204" pitchFamily="18" charset="0"/>
                                <a:ea typeface="华文楷体" panose="02010600040101010101" charset="-122"/>
                              </a:rPr>
                              <m:t>𝑦</m:t>
                            </m:r>
                          </m:e>
                        </m:acc>
                      </m:den>
                    </m:f>
                    <m:r>
                      <a:rPr lang="en-US" altLang="zh-CN" sz="1800" b="0" i="1" smtClean="0">
                        <a:solidFill>
                          <a:srgbClr val="000000"/>
                        </a:solidFill>
                        <a:latin typeface="Cambria Math" panose="02040503050406030204" pitchFamily="18" charset="0"/>
                        <a:ea typeface="华文楷体" panose="02010600040101010101" charset="-122"/>
                      </a:rPr>
                      <m:t>=</m:t>
                    </m:r>
                    <m:rad>
                      <m:radPr>
                        <m:degHide m:val="on"/>
                        <m:ctrlPr>
                          <a:rPr lang="en-US" altLang="zh-CN" sz="1800" b="0" i="1" smtClean="0">
                            <a:solidFill>
                              <a:srgbClr val="000000"/>
                            </a:solidFill>
                            <a:latin typeface="Cambria Math" panose="02040503050406030204" pitchFamily="18" charset="0"/>
                            <a:ea typeface="华文楷体" panose="02010600040101010101" charset="-122"/>
                          </a:rPr>
                        </m:ctrlPr>
                      </m:radPr>
                      <m:deg/>
                      <m:e>
                        <m:f>
                          <m:fPr>
                            <m:ctrlPr>
                              <a:rPr lang="en-US" altLang="zh-CN" sz="1800" b="0" i="1" smtClean="0">
                                <a:solidFill>
                                  <a:srgbClr val="000000"/>
                                </a:solidFill>
                                <a:latin typeface="Cambria Math" panose="02040503050406030204" pitchFamily="18" charset="0"/>
                                <a:ea typeface="华文楷体" panose="02010600040101010101" charset="-122"/>
                              </a:rPr>
                            </m:ctrlPr>
                          </m:fPr>
                          <m:num>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p>
                                  <m:sSupPr>
                                    <m:ctrlPr>
                                      <a:rPr lang="en-US" altLang="zh-CN" sz="1800" b="0" i="1" smtClean="0">
                                        <a:solidFill>
                                          <a:srgbClr val="000000"/>
                                        </a:solidFill>
                                        <a:latin typeface="Cambria Math" panose="02040503050406030204" pitchFamily="18" charset="0"/>
                                        <a:ea typeface="华文楷体" panose="02010600040101010101" charset="-122"/>
                                      </a:rPr>
                                    </m:ctrlPr>
                                  </m:sSupPr>
                                  <m:e>
                                    <m:d>
                                      <m:dPr>
                                        <m:ctrlPr>
                                          <a:rPr lang="en-US" altLang="zh-CN" sz="1800" b="0" i="1" smtClean="0">
                                            <a:solidFill>
                                              <a:srgbClr val="000000"/>
                                            </a:solidFill>
                                            <a:latin typeface="Cambria Math" panose="02040503050406030204" pitchFamily="18" charset="0"/>
                                            <a:ea typeface="华文楷体" panose="02010600040101010101" charset="-122"/>
                                          </a:rPr>
                                        </m:ctrlPr>
                                      </m:dPr>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𝑦</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acc>
                                          <m:accPr>
                                            <m:chr m:val="̅"/>
                                            <m:ctrlPr>
                                              <a:rPr lang="en-US" altLang="zh-CN" sz="1800" b="0" i="1" smtClean="0">
                                                <a:solidFill>
                                                  <a:srgbClr val="000000"/>
                                                </a:solidFill>
                                                <a:latin typeface="Cambria Math" panose="02040503050406030204" pitchFamily="18" charset="0"/>
                                                <a:ea typeface="华文楷体" panose="02010600040101010101" charset="-122"/>
                                              </a:rPr>
                                            </m:ctrlPr>
                                          </m:accPr>
                                          <m:e>
                                            <m:r>
                                              <a:rPr lang="en-US" altLang="zh-CN" sz="1800" b="0" i="1" smtClean="0">
                                                <a:solidFill>
                                                  <a:srgbClr val="000000"/>
                                                </a:solidFill>
                                                <a:latin typeface="Cambria Math" panose="02040503050406030204" pitchFamily="18" charset="0"/>
                                                <a:ea typeface="华文楷体" panose="02010600040101010101" charset="-122"/>
                                              </a:rPr>
                                              <m:t>𝑦</m:t>
                                            </m:r>
                                          </m:e>
                                        </m:acc>
                                      </m:e>
                                    </m:d>
                                  </m:e>
                                  <m:sup>
                                    <m:r>
                                      <a:rPr lang="en-US" altLang="zh-CN" sz="1800" b="0" i="1" smtClean="0">
                                        <a:solidFill>
                                          <a:srgbClr val="000000"/>
                                        </a:solidFill>
                                        <a:latin typeface="Cambria Math" panose="02040503050406030204" pitchFamily="18" charset="0"/>
                                        <a:ea typeface="华文楷体" panose="02010600040101010101" charset="-122"/>
                                      </a:rPr>
                                      <m:t>2</m:t>
                                    </m:r>
                                  </m:sup>
                                </m:sSup>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num>
                          <m:den>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e>
                    </m:rad>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𝑦</m:t>
                                </m:r>
                              </m:e>
                              <m:sub>
                                <m:r>
                                  <a:rPr lang="en-US" altLang="zh-CN" sz="1800" b="0" i="1" smtClean="0">
                                    <a:solidFill>
                                      <a:srgbClr val="000000"/>
                                    </a:solidFill>
                                    <a:latin typeface="Cambria Math" panose="02040503050406030204" pitchFamily="18" charset="0"/>
                                    <a:ea typeface="华文楷体" panose="02010600040101010101" charset="-122"/>
                                  </a:rPr>
                                  <m:t>𝑖</m:t>
                                </m:r>
                              </m:sub>
                            </m:sSub>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num>
                      <m:den>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oMath>
                </a14:m>
                <a:r>
                  <a:rPr lang="en-US" altLang="zh-CN" sz="1800" dirty="0">
                    <a:solidFill>
                      <a:srgbClr val="000000"/>
                    </a:solidFill>
                    <a:latin typeface="华文楷体" panose="02010600040101010101" charset="-122"/>
                    <a:ea typeface="华文楷体" panose="02010600040101010101" charset="-122"/>
                  </a:rPr>
                  <a:t>         </a:t>
                </a:r>
              </a:p>
              <a:p>
                <a:pPr>
                  <a:lnSpc>
                    <a:spcPct val="150000"/>
                  </a:lnSpc>
                  <a:buNone/>
                </a:pPr>
                <a:r>
                  <a:rPr lang="zh-CN" altLang="en-US" sz="2400" dirty="0">
                    <a:solidFill>
                      <a:srgbClr val="000000"/>
                    </a:solidFill>
                    <a:latin typeface="华文楷体" panose="02010600040101010101" charset="-122"/>
                    <a:ea typeface="华文楷体" panose="02010600040101010101" charset="-122"/>
                  </a:rPr>
                  <a:t>               其中，人均收入 </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𝑦</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𝑌</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𝑃</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rPr>
                  <a:t>P </a:t>
                </a:r>
                <a:r>
                  <a:rPr lang="zh-CN" altLang="en-US" sz="2400" dirty="0">
                    <a:solidFill>
                      <a:srgbClr val="000000"/>
                    </a:solidFill>
                    <a:latin typeface="华文楷体" panose="02010600040101010101" charset="-122"/>
                    <a:ea typeface="华文楷体" panose="02010600040101010101" charset="-122"/>
                  </a:rPr>
                  <a:t>为人口，收入 </a:t>
                </a:r>
                <a:r>
                  <a:rPr lang="en-US" altLang="zh-CN" sz="2400" dirty="0">
                    <a:solidFill>
                      <a:srgbClr val="000000"/>
                    </a:solidFill>
                    <a:latin typeface="华文楷体" panose="02010600040101010101" charset="-122"/>
                    <a:ea typeface="华文楷体" panose="02010600040101010101" charset="-122"/>
                  </a:rPr>
                  <a:t>Y </a:t>
                </a:r>
                <a:r>
                  <a:rPr lang="zh-CN" altLang="en-US" sz="2400" dirty="0">
                    <a:solidFill>
                      <a:srgbClr val="000000"/>
                    </a:solidFill>
                    <a:latin typeface="华文楷体" panose="02010600040101010101" charset="-122"/>
                    <a:ea typeface="华文楷体" panose="02010600040101010101" charset="-122"/>
                  </a:rPr>
                  <a:t>常用 </a:t>
                </a:r>
                <a:r>
                  <a:rPr lang="en-US" altLang="zh-CN" sz="2400" dirty="0">
                    <a:solidFill>
                      <a:srgbClr val="000000"/>
                    </a:solidFill>
                    <a:latin typeface="华文楷体" panose="02010600040101010101" charset="-122"/>
                    <a:ea typeface="华文楷体" panose="02010600040101010101" charset="-122"/>
                  </a:rPr>
                  <a:t>GNI </a:t>
                </a:r>
                <a:r>
                  <a:rPr lang="zh-CN" altLang="en-US" sz="2400" dirty="0">
                    <a:solidFill>
                      <a:srgbClr val="000000"/>
                    </a:solidFill>
                    <a:latin typeface="华文楷体" panose="02010600040101010101" charset="-122"/>
                    <a:ea typeface="华文楷体" panose="02010600040101010101" charset="-122"/>
                  </a:rPr>
                  <a:t>衡量。</a:t>
                </a:r>
                <a:endParaRPr lang="en-US" altLang="zh-CN" sz="2400" dirty="0">
                  <a:solidFill>
                    <a:srgbClr val="000000"/>
                  </a:solidFill>
                  <a:latin typeface="华文楷体" panose="02010600040101010101" charset="-122"/>
                  <a:ea typeface="华文楷体" panose="02010600040101010101" charset="-122"/>
                </a:endParaRPr>
              </a:p>
              <a:p>
                <a:pPr>
                  <a:lnSpc>
                    <a:spcPct val="150000"/>
                  </a:lnSpc>
                  <a:buNone/>
                </a:pPr>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18691"/>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（一）全国各区域整体结构分析指标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1"/>
          <p:cNvSpPr txBox="1">
            <a:spLocks noChangeArrowheads="1"/>
          </p:cNvSpPr>
          <p:nvPr/>
        </p:nvSpPr>
        <p:spPr bwMode="auto">
          <a:xfrm>
            <a:off x="613410" y="1296035"/>
            <a:ext cx="11367135" cy="5697220"/>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wrap="square" anchor="ctr" anchorCtr="1">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000" b="1" dirty="0">
                <a:latin typeface="华文楷体" panose="02010600040101010101" charset="-122"/>
                <a:ea typeface="华文楷体" panose="02010600040101010101" charset="-122"/>
              </a:rPr>
              <a:t>     </a:t>
            </a:r>
            <a:r>
              <a:rPr lang="en-US" altLang="zh-CN" sz="2400" b="1" dirty="0">
                <a:latin typeface="华文楷体" panose="02010600040101010101" charset="-122"/>
                <a:ea typeface="华文楷体" panose="02010600040101010101" charset="-122"/>
              </a:rPr>
              <a:t>   </a:t>
            </a:r>
          </a:p>
          <a:p>
            <a:pPr indent="0" fontAlgn="auto">
              <a:lnSpc>
                <a:spcPct val="150000"/>
              </a:lnSpc>
              <a:spcBef>
                <a:spcPts val="0"/>
              </a:spcBef>
            </a:pPr>
            <a:r>
              <a:rPr lang="en-US" altLang="zh-CN" sz="2400" b="1"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国民经济的产业部门，是由许多从事相同或相近的主要生产活动的基层型单位（产业活动单位）所组成的部分。</a:t>
            </a:r>
          </a:p>
          <a:p>
            <a:pPr indent="0" fontAlgn="auto">
              <a:lnSpc>
                <a:spcPct val="150000"/>
              </a:lnSpc>
              <a:spcBef>
                <a:spcPts val="0"/>
              </a:spcBef>
            </a:pPr>
            <a:r>
              <a:rPr lang="zh-CN" altLang="en-US" sz="2400" dirty="0">
                <a:latin typeface="华文楷体" panose="02010600040101010101" charset="-122"/>
                <a:ea typeface="华文楷体" panose="02010600040101010101" charset="-122"/>
              </a:rPr>
              <a:t>      联合国制定</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全部经济活动的国际标准产业分类</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（简称</a:t>
            </a:r>
            <a:r>
              <a:rPr lang="en-US" altLang="zh-CN" sz="2400" dirty="0">
                <a:latin typeface="华文楷体" panose="02010600040101010101" charset="-122"/>
                <a:ea typeface="华文楷体" panose="02010600040101010101" charset="-122"/>
              </a:rPr>
              <a:t>ISIC</a:t>
            </a:r>
            <a:r>
              <a:rPr lang="zh-CN" altLang="en-US" sz="2400" dirty="0">
                <a:latin typeface="华文楷体" panose="02010600040101010101" charset="-122"/>
                <a:ea typeface="华文楷体" panose="02010600040101010101" charset="-122"/>
              </a:rPr>
              <a:t>），其层级结构包含四级，自上而下分别为门类（</a:t>
            </a:r>
            <a:r>
              <a:rPr lang="en-US" altLang="zh-CN" sz="2400" dirty="0">
                <a:latin typeface="华文楷体" panose="02010600040101010101" charset="-122"/>
                <a:ea typeface="华文楷体" panose="02010600040101010101" charset="-122"/>
              </a:rPr>
              <a:t>Section</a:t>
            </a:r>
            <a:r>
              <a:rPr lang="zh-CN" altLang="en-US" sz="2400" dirty="0">
                <a:latin typeface="华文楷体" panose="02010600040101010101" charset="-122"/>
                <a:ea typeface="华文楷体" panose="02010600040101010101" charset="-122"/>
              </a:rPr>
              <a:t>）、大类（</a:t>
            </a:r>
            <a:r>
              <a:rPr lang="en-US" altLang="zh-CN" sz="2400" dirty="0">
                <a:latin typeface="华文楷体" panose="02010600040101010101" charset="-122"/>
                <a:ea typeface="华文楷体" panose="02010600040101010101" charset="-122"/>
              </a:rPr>
              <a:t>Division</a:t>
            </a:r>
            <a:r>
              <a:rPr lang="zh-CN" altLang="en-US" sz="2400" dirty="0">
                <a:latin typeface="华文楷体" panose="02010600040101010101" charset="-122"/>
                <a:ea typeface="华文楷体" panose="02010600040101010101" charset="-122"/>
              </a:rPr>
              <a:t>）、中类（</a:t>
            </a:r>
            <a:r>
              <a:rPr lang="en-US" altLang="zh-CN" sz="2400" dirty="0">
                <a:latin typeface="华文楷体" panose="02010600040101010101" charset="-122"/>
                <a:ea typeface="华文楷体" panose="02010600040101010101" charset="-122"/>
              </a:rPr>
              <a:t>Group</a:t>
            </a:r>
            <a:r>
              <a:rPr lang="zh-CN" altLang="en-US" sz="2400" dirty="0">
                <a:latin typeface="华文楷体" panose="02010600040101010101" charset="-122"/>
                <a:ea typeface="华文楷体" panose="02010600040101010101" charset="-122"/>
              </a:rPr>
              <a:t>）和小类（</a:t>
            </a:r>
            <a:r>
              <a:rPr lang="en-US" altLang="zh-CN" sz="2400" dirty="0">
                <a:latin typeface="华文楷体" panose="02010600040101010101" charset="-122"/>
                <a:ea typeface="华文楷体" panose="02010600040101010101" charset="-122"/>
              </a:rPr>
              <a:t>Class</a:t>
            </a:r>
            <a:r>
              <a:rPr lang="zh-CN" altLang="en-US" sz="2400" dirty="0">
                <a:latin typeface="华文楷体" panose="02010600040101010101" charset="-122"/>
                <a:ea typeface="华文楷体" panose="02010600040101010101" charset="-122"/>
              </a:rPr>
              <a:t>）。</a:t>
            </a:r>
          </a:p>
          <a:p>
            <a:pPr indent="0" fontAlgn="auto">
              <a:lnSpc>
                <a:spcPct val="150000"/>
              </a:lnSpc>
              <a:spcBef>
                <a:spcPts val="0"/>
              </a:spcBef>
            </a:pPr>
            <a:r>
              <a:rPr lang="zh-CN" altLang="en-US" sz="2400" dirty="0">
                <a:latin typeface="华文楷体" panose="02010600040101010101" charset="-122"/>
                <a:ea typeface="华文楷体" panose="02010600040101010101" charset="-122"/>
              </a:rPr>
              <a:t>    </a:t>
            </a: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中国现行产业分类标准为</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国民经济行业分类（</a:t>
            </a:r>
            <a:r>
              <a:rPr lang="en-US" altLang="zh-CN" sz="2400" dirty="0">
                <a:latin typeface="华文楷体" panose="02010600040101010101" charset="-122"/>
                <a:ea typeface="华文楷体" panose="02010600040101010101" charset="-122"/>
              </a:rPr>
              <a:t>GB/T4754-2017</a:t>
            </a:r>
            <a:r>
              <a:rPr lang="zh-CN" altLang="en-US" sz="2400" dirty="0">
                <a:latin typeface="华文楷体" panose="02010600040101010101" charset="-122"/>
                <a:ea typeface="华文楷体" panose="02010600040101010101" charset="-122"/>
              </a:rPr>
              <a:t>）</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，分为</a:t>
            </a:r>
            <a:r>
              <a:rPr lang="en-US" altLang="zh-CN" sz="2400" dirty="0">
                <a:latin typeface="华文楷体" panose="02010600040101010101" charset="-122"/>
                <a:ea typeface="华文楷体" panose="02010600040101010101" charset="-122"/>
              </a:rPr>
              <a:t>20</a:t>
            </a:r>
            <a:r>
              <a:rPr lang="zh-CN" altLang="en-US" sz="2400" dirty="0">
                <a:latin typeface="华文楷体" panose="02010600040101010101" charset="-122"/>
                <a:ea typeface="华文楷体" panose="02010600040101010101" charset="-122"/>
              </a:rPr>
              <a:t>个门类，</a:t>
            </a:r>
            <a:r>
              <a:rPr lang="en-US" altLang="zh-CN" sz="2400" dirty="0">
                <a:latin typeface="华文楷体" panose="02010600040101010101" charset="-122"/>
                <a:ea typeface="华文楷体" panose="02010600040101010101" charset="-122"/>
              </a:rPr>
              <a:t>97</a:t>
            </a:r>
            <a:r>
              <a:rPr lang="zh-CN" altLang="en-US" sz="2400" dirty="0">
                <a:latin typeface="华文楷体" panose="02010600040101010101" charset="-122"/>
                <a:ea typeface="华文楷体" panose="02010600040101010101" charset="-122"/>
              </a:rPr>
              <a:t>个大类，</a:t>
            </a:r>
            <a:r>
              <a:rPr lang="en-US" altLang="zh-CN" sz="2400" dirty="0">
                <a:latin typeface="华文楷体" panose="02010600040101010101" charset="-122"/>
                <a:ea typeface="华文楷体" panose="02010600040101010101" charset="-122"/>
              </a:rPr>
              <a:t>473</a:t>
            </a:r>
            <a:r>
              <a:rPr lang="zh-CN" altLang="en-US" sz="2400" dirty="0">
                <a:latin typeface="华文楷体" panose="02010600040101010101" charset="-122"/>
                <a:ea typeface="华文楷体" panose="02010600040101010101" charset="-122"/>
              </a:rPr>
              <a:t>个中类和</a:t>
            </a:r>
            <a:r>
              <a:rPr lang="en-US" altLang="zh-CN" sz="2400" dirty="0">
                <a:latin typeface="华文楷体" panose="02010600040101010101" charset="-122"/>
                <a:ea typeface="华文楷体" panose="02010600040101010101" charset="-122"/>
              </a:rPr>
              <a:t>1381</a:t>
            </a:r>
            <a:r>
              <a:rPr lang="zh-CN" altLang="en-US" sz="2400" dirty="0">
                <a:latin typeface="华文楷体" panose="02010600040101010101" charset="-122"/>
                <a:ea typeface="华文楷体" panose="02010600040101010101" charset="-122"/>
              </a:rPr>
              <a:t>个小类。</a:t>
            </a:r>
          </a:p>
          <a:p>
            <a:pPr indent="0" fontAlgn="auto">
              <a:lnSpc>
                <a:spcPct val="150000"/>
              </a:lnSpc>
              <a:spcBef>
                <a:spcPts val="0"/>
              </a:spcBef>
            </a:pPr>
            <a:r>
              <a:rPr lang="zh-CN" altLang="en-US" sz="2400" dirty="0">
                <a:latin typeface="华文楷体" panose="02010600040101010101" charset="-122"/>
                <a:ea typeface="华文楷体" panose="02010600040101010101" charset="-122"/>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与产业级次分类相比，产业部门分类更为系统和完备，并构成产业级次分类的底层基础。</a:t>
            </a:r>
          </a:p>
          <a:p>
            <a:pPr indent="0" fontAlgn="auto">
              <a:lnSpc>
                <a:spcPct val="150000"/>
              </a:lnSpc>
              <a:spcBef>
                <a:spcPts val="0"/>
              </a:spcBef>
            </a:pPr>
            <a:endParaRPr lang="zh-CN" altLang="en-US" sz="2400" dirty="0">
              <a:latin typeface="华文楷体" panose="02010600040101010101" charset="-122"/>
              <a:ea typeface="华文楷体" panose="02010600040101010101" charset="-122"/>
            </a:endParaRPr>
          </a:p>
          <a:p>
            <a:pPr fontAlgn="auto">
              <a:lnSpc>
                <a:spcPct val="150000"/>
              </a:lnSpc>
              <a:spcBef>
                <a:spcPct val="50000"/>
              </a:spcBef>
            </a:pPr>
            <a:endParaRPr lang="zh-CN" altLang="en-US" sz="2400" dirty="0">
              <a:latin typeface="华文楷体" panose="02010600040101010101" charset="-122"/>
              <a:ea typeface="华文楷体" panose="02010600040101010101"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7" name="Rectangle 4" descr="浅色上对角线"/>
          <p:cNvSpPr>
            <a:spLocks noChangeArrowheads="1"/>
          </p:cNvSpPr>
          <p:nvPr/>
        </p:nvSpPr>
        <p:spPr bwMode="auto">
          <a:xfrm>
            <a:off x="1096010" y="10985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产业与行业分类</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文本框 3"/>
          <p:cNvSpPr txBox="1"/>
          <p:nvPr/>
        </p:nvSpPr>
        <p:spPr>
          <a:xfrm>
            <a:off x="1058545" y="774065"/>
            <a:ext cx="6096000" cy="52197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（二）国民经济产业部门分类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7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产值区域分布总差</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产值区域分布总差数，是一国各区域的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比重与人口比重之差绝对值加总：</a:t>
                </a:r>
                <a:endParaRPr lang="en-US" altLang="zh-CN" sz="2400" dirty="0">
                  <a:solidFill>
                    <a:srgbClr val="000000"/>
                  </a:solidFill>
                  <a:latin typeface="华文楷体" panose="02010600040101010101" charset="-122"/>
                  <a:ea typeface="华文楷体" panose="02010600040101010101" charset="-122"/>
                </a:endParaRPr>
              </a:p>
              <a:p>
                <a:pPr algn="ctr">
                  <a:lnSpc>
                    <a:spcPct val="150000"/>
                  </a:lnSpc>
                  <a:spcAft>
                    <a:spcPts val="0"/>
                  </a:spcAft>
                  <a:buNone/>
                </a:pPr>
                <a14:m>
                  <m:oMathPara xmlns:m="http://schemas.openxmlformats.org/officeDocument/2006/math">
                    <m:oMathParaPr>
                      <m:jc m:val="centerGroup"/>
                    </m:oMathParaPr>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𝐷</m:t>
                          </m:r>
                        </m:e>
                        <m:sub>
                          <m:r>
                            <a:rPr lang="en-US" altLang="zh-CN" sz="1800" b="0" i="1" smtClean="0">
                              <a:solidFill>
                                <a:srgbClr val="000000"/>
                              </a:solidFill>
                              <a:latin typeface="Cambria Math" panose="02040503050406030204" pitchFamily="18" charset="0"/>
                              <a:ea typeface="华文楷体" panose="02010600040101010101" charset="-122"/>
                            </a:rPr>
                            <m:t>𝑌𝑃</m:t>
                          </m:r>
                        </m:sub>
                      </m:sSub>
                      <m:r>
                        <a:rPr lang="en-US" altLang="zh-CN" sz="1800" b="0" i="1" smtClean="0">
                          <a:solidFill>
                            <a:srgbClr val="000000"/>
                          </a:solidFill>
                          <a:latin typeface="Cambria Math" panose="02040503050406030204" pitchFamily="18" charset="0"/>
                          <a:ea typeface="华文楷体" panose="02010600040101010101" charset="-122"/>
                        </a:rPr>
                        <m:t>=</m:t>
                      </m:r>
                      <m:nary>
                        <m:naryPr>
                          <m:chr m:val="∑"/>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23"/>
                            </m:rPr>
                            <a:rPr lang="en-US" altLang="zh-CN" sz="1800" b="0" i="1" smtClean="0">
                              <a:solidFill>
                                <a:srgbClr val="000000"/>
                              </a:solidFill>
                              <a:latin typeface="Cambria Math" panose="02040503050406030204" pitchFamily="18" charset="0"/>
                              <a:ea typeface="华文楷体" panose="02010600040101010101" charset="-122"/>
                            </a:rPr>
                            <m:t>𝑖</m:t>
                          </m:r>
                          <m:r>
                            <a:rPr lang="en-US" altLang="zh-CN" sz="1800" b="0" i="1" smtClean="0">
                              <a:solidFill>
                                <a:srgbClr val="000000"/>
                              </a:solidFill>
                              <a:latin typeface="Cambria Math" panose="02040503050406030204" pitchFamily="18" charset="0"/>
                              <a:ea typeface="华文楷体" panose="02010600040101010101" charset="-122"/>
                            </a:rPr>
                            <m:t>=1</m:t>
                          </m:r>
                        </m:sub>
                        <m:sup>
                          <m:r>
                            <a:rPr lang="en-US" altLang="zh-CN" sz="1800" b="0" i="1" smtClean="0">
                              <a:solidFill>
                                <a:srgbClr val="000000"/>
                              </a:solidFill>
                              <a:latin typeface="Cambria Math" panose="02040503050406030204" pitchFamily="18" charset="0"/>
                              <a:ea typeface="华文楷体" panose="02010600040101010101" charset="-122"/>
                            </a:rPr>
                            <m:t>𝑛</m:t>
                          </m:r>
                        </m:sup>
                        <m:e>
                          <m:d>
                            <m:dPr>
                              <m:begChr m:val="|"/>
                              <m:endChr m:val="|"/>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nary>
                                    <m:naryPr>
                                      <m:chr m:val="∑"/>
                                      <m:subHide m:val="on"/>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nary>
                                    <m:naryPr>
                                      <m:chr m:val="∑"/>
                                      <m:subHide m:val="on"/>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𝑃</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e>
                          </m:d>
                        </m:e>
                      </m:nary>
                    </m:oMath>
                  </m:oMathPara>
                </a14:m>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 其中，</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𝑌</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为各区域 </a:t>
                </a:r>
                <a:r>
                  <a:rPr lang="en-US" altLang="zh-CN" sz="2400" dirty="0">
                    <a:solidFill>
                      <a:srgbClr val="000000"/>
                    </a:solidFill>
                    <a:latin typeface="华文楷体" panose="02010600040101010101" charset="-122"/>
                    <a:ea typeface="华文楷体" panose="02010600040101010101" charset="-122"/>
                  </a:rPr>
                  <a:t>GDP</a:t>
                </a:r>
                <a:r>
                  <a:rPr lang="zh-CN" altLang="en-US" sz="2400" dirty="0">
                    <a:solidFill>
                      <a:srgbClr val="000000"/>
                    </a:solidFill>
                    <a:latin typeface="华文楷体" panose="02010600040101010101" charset="-122"/>
                    <a:ea typeface="华文楷体" panose="02010600040101010101" charset="-122"/>
                  </a:rPr>
                  <a:t>，</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𝑃</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为人口数。类似地，也可将</a:t>
                </a:r>
                <a14:m>
                  <m:oMath xmlns:m="http://schemas.openxmlformats.org/officeDocument/2006/math">
                    <m:sSub>
                      <m:sSubPr>
                        <m:ctrlPr>
                          <a:rPr lang="en-US" altLang="zh-CN" sz="2400" i="1">
                            <a:solidFill>
                              <a:srgbClr val="000000"/>
                            </a:solidFill>
                            <a:latin typeface="Cambria Math" panose="02040503050406030204" pitchFamily="18" charset="0"/>
                            <a:ea typeface="华文楷体" panose="02010600040101010101" charset="-122"/>
                          </a:rPr>
                        </m:ctrlPr>
                      </m:sSubPr>
                      <m:e>
                        <m:r>
                          <a:rPr lang="en-US" altLang="zh-CN" sz="2400" i="1">
                            <a:solidFill>
                              <a:srgbClr val="000000"/>
                            </a:solidFill>
                            <a:latin typeface="Cambria Math" panose="02040503050406030204" pitchFamily="18" charset="0"/>
                            <a:ea typeface="华文楷体" panose="02010600040101010101" charset="-122"/>
                          </a:rPr>
                          <m:t>𝑃</m:t>
                        </m:r>
                      </m:e>
                      <m:sub>
                        <m:r>
                          <a:rPr lang="en-US" altLang="zh-CN" sz="2400" i="1">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换成区域面积 </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𝐴</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，由产值的空间分布考察区域经济发展差异。</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22183"/>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（一）全国各区域整体结构分析指标</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lnSpcReduction="1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7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区域产业集中指</a:t>
                </a:r>
                <a:r>
                  <a:rPr lang="zh-CN" altLang="zh-SG"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区域产值集中指数，指集中了全国一半产值的区域人口在全国总人口中的比重</a:t>
                </a:r>
                <a:r>
                  <a:rPr lang="zh-CN" altLang="en-US" sz="1800" dirty="0">
                    <a:solidFill>
                      <a:srgbClr val="000000"/>
                    </a:solidFill>
                    <a:latin typeface="华文楷体" panose="02010600040101010101" charset="-122"/>
                    <a:ea typeface="华文楷体" panose="02010600040101010101" charset="-122"/>
                  </a:rPr>
                  <a:t>：</a:t>
                </a:r>
                <a:endParaRPr lang="en-US" altLang="zh-CN" sz="1800" dirty="0">
                  <a:solidFill>
                    <a:srgbClr val="000000"/>
                  </a:solidFill>
                  <a:latin typeface="华文楷体" panose="02010600040101010101" charset="-122"/>
                  <a:ea typeface="华文楷体" panose="02010600040101010101" charset="-122"/>
                </a:endParaRPr>
              </a:p>
              <a:p>
                <a:pPr algn="ctr">
                  <a:lnSpc>
                    <a:spcPct val="150000"/>
                  </a:lnSpc>
                  <a:buNone/>
                </a:pPr>
                <a14:m>
                  <m:oMathPara xmlns:m="http://schemas.openxmlformats.org/officeDocument/2006/math">
                    <m:oMathParaPr>
                      <m:jc m:val="centerGroup"/>
                    </m:oMathParaPr>
                    <m:oMath xmlns:m="http://schemas.openxmlformats.org/officeDocument/2006/math">
                      <m:r>
                        <a:rPr lang="en-US" altLang="zh-CN" sz="1800" b="0" i="1" smtClean="0">
                          <a:solidFill>
                            <a:srgbClr val="000000"/>
                          </a:solidFill>
                          <a:latin typeface="Cambria Math" panose="02040503050406030204" pitchFamily="18" charset="0"/>
                          <a:ea typeface="华文楷体" panose="02010600040101010101" charset="-122"/>
                        </a:rPr>
                        <m:t>𝐶</m:t>
                      </m:r>
                      <m:r>
                        <a:rPr lang="en-US" altLang="zh-CN" sz="1800" b="0" i="1" smtClean="0">
                          <a:solidFill>
                            <a:srgbClr val="000000"/>
                          </a:solidFill>
                          <a:latin typeface="Cambria Math" panose="02040503050406030204" pitchFamily="18" charset="0"/>
                          <a:ea typeface="华文楷体" panose="02010600040101010101" charset="-122"/>
                        </a:rPr>
                        <m:t>=</m:t>
                      </m:r>
                      <m:d>
                        <m:dPr>
                          <m:ctrlPr>
                            <a:rPr lang="en-US" altLang="zh-CN" sz="1800" b="0" i="1" smtClean="0">
                              <a:solidFill>
                                <a:srgbClr val="000000"/>
                              </a:solidFill>
                              <a:latin typeface="Cambria Math" panose="02040503050406030204" pitchFamily="18" charset="0"/>
                              <a:ea typeface="华文楷体" panose="02010600040101010101" charset="-122"/>
                            </a:rPr>
                          </m:ctrlPr>
                        </m:dPr>
                        <m:e>
                          <m:r>
                            <a:rPr lang="en-US" altLang="zh-CN" sz="1800" b="0" i="1" smtClean="0">
                              <a:solidFill>
                                <a:srgbClr val="000000"/>
                              </a:solidFill>
                              <a:latin typeface="Cambria Math" panose="02040503050406030204" pitchFamily="18" charset="0"/>
                              <a:ea typeface="华文楷体" panose="02010600040101010101" charset="-122"/>
                            </a:rPr>
                            <m:t>1−</m:t>
                          </m:r>
                          <m:r>
                            <a:rPr lang="en-US" altLang="zh-CN" sz="1800" b="0" i="1" smtClean="0">
                              <a:solidFill>
                                <a:srgbClr val="000000"/>
                              </a:solidFill>
                              <a:latin typeface="Cambria Math" panose="02040503050406030204" pitchFamily="18" charset="0"/>
                              <a:ea typeface="华文楷体" panose="02010600040101010101" charset="-122"/>
                            </a:rPr>
                            <m:t>𝐻</m:t>
                          </m:r>
                          <m:r>
                            <a:rPr lang="en-US" altLang="zh-CN" sz="1800" b="0" i="1" smtClean="0">
                              <a:solidFill>
                                <a:srgbClr val="000000"/>
                              </a:solidFill>
                              <a:latin typeface="Cambria Math" panose="02040503050406030204" pitchFamily="18" charset="0"/>
                              <a:ea typeface="华文楷体" panose="02010600040101010101" charset="-122"/>
                            </a:rPr>
                            <m:t>/</m:t>
                          </m:r>
                          <m:r>
                            <a:rPr lang="en-US" altLang="zh-CN" sz="1800" b="0" i="1" smtClean="0">
                              <a:solidFill>
                                <a:srgbClr val="000000"/>
                              </a:solidFill>
                              <a:latin typeface="Cambria Math" panose="02040503050406030204" pitchFamily="18" charset="0"/>
                              <a:ea typeface="华文楷体" panose="02010600040101010101" charset="-122"/>
                            </a:rPr>
                            <m:t>𝑇</m:t>
                          </m:r>
                        </m:e>
                      </m:d>
                      <m:r>
                        <a:rPr lang="en-US" altLang="zh-CN" sz="1800" b="0" i="1" smtClean="0">
                          <a:solidFill>
                            <a:srgbClr val="000000"/>
                          </a:solidFill>
                          <a:latin typeface="Cambria Math" panose="02040503050406030204" pitchFamily="18" charset="0"/>
                          <a:ea typeface="Cambria Math" panose="02040503050406030204" pitchFamily="18" charset="0"/>
                        </a:rPr>
                        <m:t>×100</m:t>
                      </m:r>
                    </m:oMath>
                  </m:oMathPara>
                </a14:m>
                <a:endParaRPr lang="en-US" altLang="zh-CN" sz="1800" dirty="0">
                  <a:solidFill>
                    <a:srgbClr val="000000"/>
                  </a:solidFill>
                  <a:latin typeface="华文楷体" panose="02010600040101010101" charset="-122"/>
                  <a:ea typeface="华文楷体" panose="02010600040101010101" charset="-122"/>
                </a:endParaRPr>
              </a:p>
              <a:p>
                <a:pPr>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其计算 </a:t>
                </a:r>
                <a:r>
                  <a:rPr lang="en-US" altLang="zh-CN" sz="2400" dirty="0">
                    <a:solidFill>
                      <a:srgbClr val="000000"/>
                    </a:solidFill>
                    <a:latin typeface="华文楷体" panose="02010600040101010101" charset="-122"/>
                    <a:ea typeface="华文楷体" panose="02010600040101010101" charset="-122"/>
                  </a:rPr>
                  <a:t>H </a:t>
                </a:r>
                <a:r>
                  <a:rPr lang="zh-CN" altLang="en-US" sz="2400" dirty="0">
                    <a:solidFill>
                      <a:srgbClr val="000000"/>
                    </a:solidFill>
                    <a:latin typeface="华文楷体" panose="02010600040101010101" charset="-122"/>
                    <a:ea typeface="华文楷体" panose="02010600040101010101" charset="-122"/>
                  </a:rPr>
                  <a:t>时，如果将各区域按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排列，</a:t>
                </a:r>
                <a:r>
                  <a:rPr lang="en-US" altLang="zh-CN" sz="2400" dirty="0">
                    <a:solidFill>
                      <a:srgbClr val="000000"/>
                    </a:solidFill>
                    <a:latin typeface="华文楷体" panose="02010600040101010101" charset="-122"/>
                    <a:ea typeface="华文楷体" panose="02010600040101010101" charset="-122"/>
                  </a:rPr>
                  <a:t>C </a:t>
                </a:r>
                <a:r>
                  <a:rPr lang="zh-CN" altLang="en-US" sz="2400" dirty="0">
                    <a:solidFill>
                      <a:srgbClr val="000000"/>
                    </a:solidFill>
                    <a:latin typeface="华文楷体" panose="02010600040101010101" charset="-122"/>
                    <a:ea typeface="华文楷体" panose="02010600040101010101" charset="-122"/>
                  </a:rPr>
                  <a:t>为适度指标：当 </a:t>
                </a:r>
                <a:r>
                  <a:rPr lang="en-US" altLang="zh-CN" sz="2400" dirty="0">
                    <a:solidFill>
                      <a:srgbClr val="000000"/>
                    </a:solidFill>
                    <a:latin typeface="华文楷体" panose="02010600040101010101" charset="-122"/>
                    <a:ea typeface="华文楷体" panose="02010600040101010101" charset="-122"/>
                  </a:rPr>
                  <a:t>C=50 </a:t>
                </a:r>
                <a:r>
                  <a:rPr lang="zh-CN" altLang="en-US" sz="2400" dirty="0">
                    <a:solidFill>
                      <a:srgbClr val="000000"/>
                    </a:solidFill>
                    <a:latin typeface="华文楷体" panose="02010600040101010101" charset="-122"/>
                    <a:ea typeface="华文楷体" panose="02010600040101010101" charset="-122"/>
                  </a:rPr>
                  <a:t>时，各区域产值分布最均衡；</a:t>
                </a:r>
                <a:r>
                  <a:rPr lang="en-US" altLang="zh-CN" sz="2400" dirty="0">
                    <a:solidFill>
                      <a:srgbClr val="000000"/>
                    </a:solidFill>
                    <a:latin typeface="华文楷体" panose="02010600040101010101" charset="-122"/>
                    <a:ea typeface="华文楷体" panose="02010600040101010101" charset="-122"/>
                  </a:rPr>
                  <a:t>C </a:t>
                </a:r>
                <a:r>
                  <a:rPr lang="zh-CN" altLang="en-US" sz="2400" dirty="0">
                    <a:solidFill>
                      <a:srgbClr val="000000"/>
                    </a:solidFill>
                    <a:latin typeface="华文楷体" panose="02010600040101010101" charset="-122"/>
                    <a:ea typeface="华文楷体" panose="02010600040101010101" charset="-122"/>
                  </a:rPr>
                  <a:t>值向 </a:t>
                </a:r>
                <a:r>
                  <a:rPr lang="en-US" altLang="zh-CN" sz="2400" dirty="0">
                    <a:solidFill>
                      <a:srgbClr val="000000"/>
                    </a:solidFill>
                    <a:latin typeface="华文楷体" panose="02010600040101010101" charset="-122"/>
                    <a:ea typeface="华文楷体" panose="02010600040101010101" charset="-122"/>
                  </a:rPr>
                  <a:t>100 </a:t>
                </a:r>
                <a:r>
                  <a:rPr lang="zh-CN" altLang="en-US" sz="2400" dirty="0">
                    <a:solidFill>
                      <a:srgbClr val="000000"/>
                    </a:solidFill>
                    <a:latin typeface="华文楷体" panose="02010600040101010101" charset="-122"/>
                    <a:ea typeface="华文楷体" panose="02010600040101010101" charset="-122"/>
                  </a:rPr>
                  <a:t>或 </a:t>
                </a:r>
                <a:r>
                  <a:rPr lang="en-US" altLang="zh-CN" sz="2400" dirty="0">
                    <a:solidFill>
                      <a:srgbClr val="000000"/>
                    </a:solidFill>
                    <a:latin typeface="华文楷体" panose="02010600040101010101" charset="-122"/>
                    <a:ea typeface="华文楷体" panose="02010600040101010101" charset="-122"/>
                  </a:rPr>
                  <a:t>0 </a:t>
                </a:r>
                <a:r>
                  <a:rPr lang="zh-CN" altLang="en-US" sz="2400" dirty="0">
                    <a:solidFill>
                      <a:srgbClr val="000000"/>
                    </a:solidFill>
                    <a:latin typeface="华文楷体" panose="02010600040101010101" charset="-122"/>
                    <a:ea typeface="华文楷体" panose="02010600040101010101" charset="-122"/>
                  </a:rPr>
                  <a:t>趋近，则区域产值分布不均衡。如果将各区域按人均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从高到低排列，</a:t>
                </a:r>
                <a:r>
                  <a:rPr lang="en-US" altLang="zh-CN" sz="2400" dirty="0">
                    <a:solidFill>
                      <a:srgbClr val="000000"/>
                    </a:solidFill>
                    <a:latin typeface="华文楷体" panose="02010600040101010101" charset="-122"/>
                    <a:ea typeface="华文楷体" panose="02010600040101010101" charset="-122"/>
                  </a:rPr>
                  <a:t>C </a:t>
                </a:r>
                <a:r>
                  <a:rPr lang="zh-CN" altLang="en-US" sz="2400" dirty="0">
                    <a:solidFill>
                      <a:srgbClr val="000000"/>
                    </a:solidFill>
                    <a:latin typeface="华文楷体" panose="02010600040101010101" charset="-122"/>
                    <a:ea typeface="华文楷体" panose="02010600040101010101" charset="-122"/>
                  </a:rPr>
                  <a:t>在 </a:t>
                </a:r>
                <a:r>
                  <a:rPr lang="en-US" altLang="zh-CN" sz="2400" dirty="0">
                    <a:solidFill>
                      <a:srgbClr val="000000"/>
                    </a:solidFill>
                    <a:latin typeface="华文楷体" panose="02010600040101010101" charset="-122"/>
                    <a:ea typeface="华文楷体" panose="02010600040101010101" charset="-122"/>
                  </a:rPr>
                  <a:t>50-100 </a:t>
                </a:r>
                <a:r>
                  <a:rPr lang="zh-CN" altLang="en-US" sz="2400" dirty="0">
                    <a:solidFill>
                      <a:srgbClr val="000000"/>
                    </a:solidFill>
                    <a:latin typeface="华文楷体" panose="02010600040101010101" charset="-122"/>
                    <a:ea typeface="华文楷体" panose="02010600040101010101" charset="-122"/>
                  </a:rPr>
                  <a:t>之间取值，且为反映区域产值分布均衡度的逆指标：</a:t>
                </a:r>
                <a:r>
                  <a:rPr lang="en-US" altLang="zh-CN" sz="2400" dirty="0">
                    <a:solidFill>
                      <a:srgbClr val="000000"/>
                    </a:solidFill>
                    <a:latin typeface="华文楷体" panose="02010600040101010101" charset="-122"/>
                    <a:ea typeface="华文楷体" panose="02010600040101010101" charset="-122"/>
                  </a:rPr>
                  <a:t>C </a:t>
                </a:r>
                <a:r>
                  <a:rPr lang="zh-CN" altLang="en-US" sz="2400" dirty="0">
                    <a:solidFill>
                      <a:srgbClr val="000000"/>
                    </a:solidFill>
                    <a:latin typeface="华文楷体" panose="02010600040101010101" charset="-122"/>
                    <a:ea typeface="华文楷体" panose="02010600040101010101" charset="-122"/>
                  </a:rPr>
                  <a:t>值越大，区域产值分布越不均衡。</a:t>
                </a:r>
                <a:endParaRPr lang="en-US" altLang="zh-CN" sz="2400" dirty="0">
                  <a:solidFill>
                    <a:srgbClr val="000000"/>
                  </a:solidFill>
                  <a:latin typeface="华文楷体" panose="02010600040101010101" charset="-122"/>
                  <a:ea typeface="华文楷体" panose="02010600040101010101" charset="-122"/>
                </a:endParaRPr>
              </a:p>
              <a:p>
                <a:pPr>
                  <a:lnSpc>
                    <a:spcPct val="150000"/>
                  </a:lnSpc>
                  <a:buNone/>
                </a:pPr>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33501"/>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（一）全国各区域整体结构分析指标</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fontScale="925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6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4</a:t>
                </a:r>
                <a:r>
                  <a:rPr lang="zh-CN" altLang="zh-SG"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产值区域分布基尼系</a:t>
                </a:r>
                <a:r>
                  <a:rPr lang="zh-CN" altLang="zh-SG"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数</a:t>
                </a:r>
                <a:endPar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将各区域按产值升序排列后，可用基尼系数反映产值区域分布情况。</a:t>
                </a:r>
                <a:endParaRPr lang="en-US" altLang="zh-CN" sz="2400" dirty="0">
                  <a:solidFill>
                    <a:srgbClr val="000000"/>
                  </a:solidFill>
                  <a:latin typeface="华文楷体" panose="02010600040101010101" charset="-122"/>
                  <a:ea typeface="华文楷体" panose="02010600040101010101" charset="-122"/>
                </a:endParaRPr>
              </a:p>
              <a:p>
                <a:pPr algn="ctr">
                  <a:lnSpc>
                    <a:spcPct val="150000"/>
                  </a:lnSpc>
                  <a:spcAft>
                    <a:spcPts val="0"/>
                  </a:spcAft>
                  <a:buNone/>
                </a:pPr>
                <a14:m>
                  <m:oMathPara xmlns:m="http://schemas.openxmlformats.org/officeDocument/2006/math">
                    <m:oMathParaPr>
                      <m:jc m:val="centerGroup"/>
                    </m:oMathParaPr>
                    <m:oMath xmlns:m="http://schemas.openxmlformats.org/officeDocument/2006/math">
                      <m:r>
                        <a:rPr lang="en-US" altLang="zh-CN" sz="1800" b="0" i="1" smtClean="0">
                          <a:solidFill>
                            <a:srgbClr val="000000"/>
                          </a:solidFill>
                          <a:latin typeface="Cambria Math" panose="02040503050406030204" pitchFamily="18" charset="0"/>
                          <a:ea typeface="华文楷体" panose="02010600040101010101" charset="-122"/>
                        </a:rPr>
                        <m:t>𝐺</m:t>
                      </m:r>
                      <m:r>
                        <a:rPr lang="en-US" altLang="zh-CN" sz="1800" b="0" i="1" smtClean="0">
                          <a:solidFill>
                            <a:srgbClr val="000000"/>
                          </a:solidFill>
                          <a:latin typeface="Cambria Math" panose="02040503050406030204" pitchFamily="18" charset="0"/>
                          <a:ea typeface="华文楷体" panose="02010600040101010101" charset="-122"/>
                        </a:rPr>
                        <m:t>=</m:t>
                      </m:r>
                      <m:nary>
                        <m:naryPr>
                          <m:chr m:val="∑"/>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23"/>
                            </m:rPr>
                            <a:rPr lang="en-US" altLang="zh-CN" sz="1800" b="0" i="1" smtClean="0">
                              <a:solidFill>
                                <a:srgbClr val="000000"/>
                              </a:solidFill>
                              <a:latin typeface="Cambria Math" panose="02040503050406030204" pitchFamily="18" charset="0"/>
                              <a:ea typeface="华文楷体" panose="02010600040101010101" charset="-122"/>
                            </a:rPr>
                            <m:t>𝑖</m:t>
                          </m:r>
                          <m:r>
                            <a:rPr lang="en-US" altLang="zh-CN" sz="1800" b="0" i="1" smtClean="0">
                              <a:solidFill>
                                <a:srgbClr val="000000"/>
                              </a:solidFill>
                              <a:latin typeface="Cambria Math" panose="02040503050406030204" pitchFamily="18" charset="0"/>
                              <a:ea typeface="华文楷体" panose="02010600040101010101" charset="-122"/>
                            </a:rPr>
                            <m:t>=1</m:t>
                          </m:r>
                        </m:sub>
                        <m:sup>
                          <m:r>
                            <a:rPr lang="en-US" altLang="zh-CN" sz="1800" b="0" i="1" smtClean="0">
                              <a:solidFill>
                                <a:srgbClr val="000000"/>
                              </a:solidFill>
                              <a:latin typeface="Cambria Math" panose="02040503050406030204" pitchFamily="18" charset="0"/>
                              <a:ea typeface="华文楷体" panose="02010600040101010101" charset="-122"/>
                            </a:rPr>
                            <m:t>𝑛</m:t>
                          </m:r>
                        </m:sup>
                        <m:e>
                          <m:d>
                            <m:dPr>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nary>
                                    <m:naryPr>
                                      <m:chr m:val="∑"/>
                                      <m:subHide m:val="on"/>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r>
                                <a:rPr lang="en-US" altLang="zh-CN" sz="1800" b="0" i="1" smtClean="0">
                                  <a:solidFill>
                                    <a:srgbClr val="000000"/>
                                  </a:solidFill>
                                  <a:latin typeface="Cambria Math" panose="02040503050406030204" pitchFamily="18" charset="0"/>
                                  <a:ea typeface="Cambria Math" panose="02040503050406030204" pitchFamily="18" charset="0"/>
                                </a:rPr>
                                <m:t>×</m:t>
                              </m:r>
                              <m:f>
                                <m:fPr>
                                  <m:ctrlPr>
                                    <a:rPr lang="en-US" altLang="zh-CN" sz="1800" b="0" i="1" smtClean="0">
                                      <a:solidFill>
                                        <a:srgbClr val="000000"/>
                                      </a:solidFill>
                                      <a:latin typeface="Cambria Math" panose="02040503050406030204" pitchFamily="18" charset="0"/>
                                      <a:ea typeface="Cambria Math" panose="02040503050406030204" pitchFamily="18" charset="0"/>
                                    </a:rPr>
                                  </m:ctrlPr>
                                </m:fPr>
                                <m:num>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𝑌</m:t>
                                      </m:r>
                                    </m:e>
                                    <m:sub>
                                      <m:r>
                                        <a:rPr lang="en-US" altLang="zh-CN" sz="1800" b="0" i="1" smtClean="0">
                                          <a:solidFill>
                                            <a:srgbClr val="000000"/>
                                          </a:solidFill>
                                          <a:latin typeface="Cambria Math" panose="02040503050406030204" pitchFamily="18" charset="0"/>
                                          <a:ea typeface="Cambria Math" panose="02040503050406030204" pitchFamily="18" charset="0"/>
                                        </a:rPr>
                                        <m:t>𝑖</m:t>
                                      </m:r>
                                    </m:sub>
                                  </m:sSub>
                                </m:num>
                                <m:den>
                                  <m:nary>
                                    <m:naryPr>
                                      <m:chr m:val="∑"/>
                                      <m:subHide m:val="on"/>
                                      <m:supHide m:val="on"/>
                                      <m:ctrlPr>
                                        <a:rPr lang="en-US" altLang="zh-CN" sz="1800" b="0" i="1" smtClean="0">
                                          <a:solidFill>
                                            <a:srgbClr val="000000"/>
                                          </a:solidFill>
                                          <a:latin typeface="Cambria Math" panose="02040503050406030204" pitchFamily="18" charset="0"/>
                                          <a:ea typeface="Cambria Math" panose="02040503050406030204" pitchFamily="18" charset="0"/>
                                        </a:rPr>
                                      </m:ctrlPr>
                                    </m:naryPr>
                                    <m:sub/>
                                    <m:sup/>
                                    <m:e>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𝑌</m:t>
                                          </m:r>
                                        </m:e>
                                        <m:sub>
                                          <m:r>
                                            <a:rPr lang="en-US" altLang="zh-CN" sz="1800" b="0" i="1" smtClean="0">
                                              <a:solidFill>
                                                <a:srgbClr val="000000"/>
                                              </a:solidFill>
                                              <a:latin typeface="Cambria Math" panose="02040503050406030204" pitchFamily="18" charset="0"/>
                                              <a:ea typeface="Cambria Math" panose="02040503050406030204" pitchFamily="18" charset="0"/>
                                            </a:rPr>
                                            <m:t>𝑖</m:t>
                                          </m:r>
                                        </m:sub>
                                      </m:sSub>
                                    </m:e>
                                  </m:nary>
                                </m:den>
                              </m:f>
                            </m:e>
                          </m:d>
                          <m:r>
                            <a:rPr lang="en-US" altLang="zh-CN" sz="1800" b="0" i="1" smtClean="0">
                              <a:solidFill>
                                <a:srgbClr val="000000"/>
                              </a:solidFill>
                              <a:latin typeface="Cambria Math" panose="02040503050406030204" pitchFamily="18" charset="0"/>
                              <a:ea typeface="华文楷体" panose="02010600040101010101" charset="-122"/>
                            </a:rPr>
                            <m:t>+2</m:t>
                          </m:r>
                          <m:nary>
                            <m:naryPr>
                              <m:chr m:val="∑"/>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23"/>
                                </m:rPr>
                                <a:rPr lang="en-US" altLang="zh-CN" sz="1800" b="0" i="1" smtClean="0">
                                  <a:solidFill>
                                    <a:srgbClr val="000000"/>
                                  </a:solidFill>
                                  <a:latin typeface="Cambria Math" panose="02040503050406030204" pitchFamily="18" charset="0"/>
                                  <a:ea typeface="华文楷体" panose="02010600040101010101" charset="-122"/>
                                </a:rPr>
                                <m:t>𝑖</m:t>
                              </m:r>
                              <m:r>
                                <a:rPr lang="en-US" altLang="zh-CN" sz="1800" b="0" i="1" smtClean="0">
                                  <a:solidFill>
                                    <a:srgbClr val="000000"/>
                                  </a:solidFill>
                                  <a:latin typeface="Cambria Math" panose="02040503050406030204" pitchFamily="18" charset="0"/>
                                  <a:ea typeface="华文楷体" panose="02010600040101010101" charset="-122"/>
                                </a:rPr>
                                <m:t>=1</m:t>
                              </m:r>
                            </m:sub>
                            <m:sup>
                              <m:r>
                                <a:rPr lang="en-US" altLang="zh-CN" sz="1800" b="0" i="1" smtClean="0">
                                  <a:solidFill>
                                    <a:srgbClr val="000000"/>
                                  </a:solidFill>
                                  <a:latin typeface="Cambria Math" panose="02040503050406030204" pitchFamily="18" charset="0"/>
                                  <a:ea typeface="华文楷体" panose="02010600040101010101" charset="-122"/>
                                </a:rPr>
                                <m:t>𝑛</m:t>
                              </m:r>
                            </m:sup>
                            <m:e>
                              <m:d>
                                <m:dPr>
                                  <m:begChr m:val="["/>
                                  <m:endChr m:val="]"/>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nary>
                                        <m:naryPr>
                                          <m:chr m:val="∑"/>
                                          <m:subHide m:val="on"/>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den>
                                  </m:f>
                                  <m:d>
                                    <m:dPr>
                                      <m:ctrlPr>
                                        <a:rPr lang="en-US" altLang="zh-CN" sz="1800" b="0" i="1" smtClean="0">
                                          <a:solidFill>
                                            <a:srgbClr val="000000"/>
                                          </a:solidFill>
                                          <a:latin typeface="Cambria Math" panose="02040503050406030204" pitchFamily="18" charset="0"/>
                                          <a:ea typeface="华文楷体" panose="02010600040101010101" charset="-122"/>
                                        </a:rPr>
                                      </m:ctrlPr>
                                    </m:dPr>
                                    <m:e>
                                      <m:r>
                                        <a:rPr lang="en-US" altLang="zh-CN" sz="1800" b="0" i="1" smtClean="0">
                                          <a:solidFill>
                                            <a:srgbClr val="000000"/>
                                          </a:solidFill>
                                          <a:latin typeface="Cambria Math" panose="02040503050406030204" pitchFamily="18" charset="0"/>
                                          <a:ea typeface="华文楷体" panose="02010600040101010101" charset="-122"/>
                                        </a:rPr>
                                        <m:t>1−</m:t>
                                      </m:r>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𝐾</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d>
                                </m:e>
                              </m:d>
                              <m:r>
                                <a:rPr lang="en-US" altLang="zh-CN" sz="1800" b="0" i="1" smtClean="0">
                                  <a:solidFill>
                                    <a:srgbClr val="000000"/>
                                  </a:solidFill>
                                  <a:latin typeface="Cambria Math" panose="02040503050406030204" pitchFamily="18" charset="0"/>
                                  <a:ea typeface="华文楷体" panose="02010600040101010101" charset="-122"/>
                                </a:rPr>
                                <m:t>−1</m:t>
                              </m:r>
                            </m:e>
                          </m:nary>
                        </m:e>
                      </m:nary>
                    </m:oMath>
                  </m:oMathPara>
                </a14:m>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其中，</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𝐾</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为各区域产值份额 </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𝑥</m:t>
                        </m:r>
                      </m:e>
                      <m:sub>
                        <m:r>
                          <a:rPr lang="en-US" altLang="zh-CN" sz="2400" b="0" i="1" smtClean="0">
                            <a:solidFill>
                              <a:srgbClr val="000000"/>
                            </a:solidFill>
                            <a:latin typeface="Cambria Math" panose="02040503050406030204" pitchFamily="18" charset="0"/>
                            <a:ea typeface="华文楷体" panose="02010600040101010101" charset="-122"/>
                          </a:rPr>
                          <m:t>𝑖</m:t>
                        </m:r>
                      </m:sub>
                    </m:sSub>
                  </m:oMath>
                </a14:m>
                <a:r>
                  <a:rPr lang="zh-CN" altLang="en-US" sz="2400" dirty="0">
                    <a:solidFill>
                      <a:srgbClr val="000000"/>
                    </a:solidFill>
                    <a:latin typeface="华文楷体" panose="02010600040101010101" charset="-122"/>
                    <a:ea typeface="华文楷体" panose="02010600040101010101" charset="-122"/>
                  </a:rPr>
                  <a:t>的累计数，即 </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𝐾</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𝐾</m:t>
                        </m:r>
                      </m:e>
                      <m:sub>
                        <m:r>
                          <a:rPr lang="en-US" altLang="zh-CN" sz="2400" b="0" i="1" smtClean="0">
                            <a:solidFill>
                              <a:srgbClr val="000000"/>
                            </a:solidFill>
                            <a:latin typeface="Cambria Math" panose="02040503050406030204" pitchFamily="18" charset="0"/>
                            <a:ea typeface="华文楷体" panose="02010600040101010101" charset="-122"/>
                          </a:rPr>
                          <m:t>𝑖</m:t>
                        </m:r>
                        <m:r>
                          <a:rPr lang="en-US" altLang="zh-CN" sz="2400" b="0" i="1" smtClean="0">
                            <a:solidFill>
                              <a:srgbClr val="000000"/>
                            </a:solidFill>
                            <a:latin typeface="Cambria Math" panose="02040503050406030204" pitchFamily="18" charset="0"/>
                            <a:ea typeface="华文楷体" panose="02010600040101010101" charset="-122"/>
                          </a:rPr>
                          <m:t>−1</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𝑥</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𝐾</m:t>
                        </m:r>
                      </m:e>
                      <m:sub>
                        <m:r>
                          <a:rPr lang="en-US" altLang="zh-CN" sz="2400" b="0" i="1" smtClean="0">
                            <a:solidFill>
                              <a:srgbClr val="000000"/>
                            </a:solidFill>
                            <a:latin typeface="Cambria Math" panose="02040503050406030204" pitchFamily="18" charset="0"/>
                            <a:ea typeface="华文楷体" panose="02010600040101010101" charset="-122"/>
                          </a:rPr>
                          <m:t>𝑖</m:t>
                        </m:r>
                        <m:r>
                          <a:rPr lang="en-US" altLang="zh-CN" sz="2400" b="0" i="1" smtClean="0">
                            <a:solidFill>
                              <a:srgbClr val="000000"/>
                            </a:solidFill>
                            <a:latin typeface="Cambria Math" panose="02040503050406030204" pitchFamily="18" charset="0"/>
                            <a:ea typeface="华文楷体" panose="02010600040101010101" charset="-122"/>
                          </a:rPr>
                          <m:t>−1</m:t>
                        </m:r>
                      </m:sub>
                    </m:sSub>
                    <m:r>
                      <a:rPr lang="en-US" altLang="zh-CN" sz="2400" b="0" i="1" smtClean="0">
                        <a:solidFill>
                          <a:srgbClr val="000000"/>
                        </a:solidFill>
                        <a:latin typeface="Cambria Math" panose="02040503050406030204" pitchFamily="18" charset="0"/>
                        <a:ea typeface="华文楷体" panose="02010600040101010101" charset="-122"/>
                      </a:rPr>
                      <m:t>+</m:t>
                    </m:r>
                    <m:d>
                      <m:dPr>
                        <m:ctrlPr>
                          <a:rPr lang="en-US" altLang="zh-CN" sz="2400" b="0" i="1" smtClean="0">
                            <a:solidFill>
                              <a:srgbClr val="000000"/>
                            </a:solidFill>
                            <a:latin typeface="Cambria Math" panose="02040503050406030204" pitchFamily="18" charset="0"/>
                            <a:ea typeface="华文楷体" panose="02010600040101010101" charset="-122"/>
                          </a:rPr>
                        </m:ctrlPr>
                      </m:dPr>
                      <m:e>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𝑌</m:t>
                            </m:r>
                          </m:e>
                          <m:sub>
                            <m:r>
                              <a:rPr lang="en-US" altLang="zh-CN" sz="2400" b="0" i="1" smtClean="0">
                                <a:solidFill>
                                  <a:srgbClr val="000000"/>
                                </a:solidFill>
                                <a:latin typeface="Cambria Math" panose="02040503050406030204" pitchFamily="18" charset="0"/>
                                <a:ea typeface="华文楷体" panose="02010600040101010101" charset="-122"/>
                              </a:rPr>
                              <m:t>𝑖</m:t>
                            </m:r>
                          </m:sub>
                        </m:sSub>
                        <m:r>
                          <a:rPr lang="en-US" altLang="zh-CN" sz="2400" b="0" i="1" smtClean="0">
                            <a:solidFill>
                              <a:srgbClr val="000000"/>
                            </a:solidFill>
                            <a:latin typeface="Cambria Math" panose="02040503050406030204" pitchFamily="18" charset="0"/>
                            <a:ea typeface="华文楷体" panose="02010600040101010101" charset="-122"/>
                          </a:rPr>
                          <m:t>/</m:t>
                        </m:r>
                        <m:nary>
                          <m:naryPr>
                            <m:chr m:val="∑"/>
                            <m:subHide m:val="on"/>
                            <m:supHide m:val="on"/>
                            <m:ctrlPr>
                              <a:rPr lang="en-US" altLang="zh-CN" sz="2400" b="0" i="1" smtClean="0">
                                <a:solidFill>
                                  <a:srgbClr val="000000"/>
                                </a:solidFill>
                                <a:latin typeface="Cambria Math" panose="02040503050406030204" pitchFamily="18" charset="0"/>
                                <a:ea typeface="华文楷体" panose="02010600040101010101" charset="-122"/>
                              </a:rPr>
                            </m:ctrlPr>
                          </m:naryPr>
                          <m:sub/>
                          <m:sup/>
                          <m:e>
                            <m:sSub>
                              <m:sSubPr>
                                <m:ctrlPr>
                                  <a:rPr lang="en-US" altLang="zh-CN" sz="2400" b="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𝑌</m:t>
                                </m:r>
                              </m:e>
                              <m:sub>
                                <m:r>
                                  <a:rPr lang="en-US" altLang="zh-CN" sz="2400" b="0" i="1" smtClean="0">
                                    <a:solidFill>
                                      <a:srgbClr val="000000"/>
                                    </a:solidFill>
                                    <a:latin typeface="Cambria Math" panose="02040503050406030204" pitchFamily="18" charset="0"/>
                                    <a:ea typeface="华文楷体" panose="02010600040101010101" charset="-122"/>
                                  </a:rPr>
                                  <m:t>𝑖</m:t>
                                </m:r>
                              </m:sub>
                            </m:sSub>
                          </m:e>
                        </m:nary>
                      </m:e>
                    </m:d>
                  </m:oMath>
                </a14:m>
                <a:r>
                  <a:rPr lang="zh-CN" altLang="en-US" sz="2400" dirty="0">
                    <a:solidFill>
                      <a:srgbClr val="000000"/>
                    </a:solidFill>
                    <a:latin typeface="华文楷体" panose="02010600040101010101" charset="-122"/>
                    <a:ea typeface="华文楷体" panose="02010600040101010101" charset="-122"/>
                  </a:rPr>
                  <a:t>。</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r>
                  <a:rPr lang="en-US" altLang="zh-CN" sz="2400" dirty="0">
                    <a:solidFill>
                      <a:srgbClr val="000000"/>
                    </a:solidFill>
                    <a:latin typeface="华文楷体" panose="02010600040101010101" charset="-122"/>
                    <a:ea typeface="华文楷体" panose="02010600040101010101" charset="-122"/>
                  </a:rPr>
                  <a:t>              G </a:t>
                </a:r>
                <a:r>
                  <a:rPr lang="zh-CN" altLang="en-US" sz="2400" dirty="0">
                    <a:solidFill>
                      <a:srgbClr val="000000"/>
                    </a:solidFill>
                    <a:latin typeface="华文楷体" panose="02010600040101010101" charset="-122"/>
                    <a:ea typeface="华文楷体" panose="02010600040101010101" charset="-122"/>
                  </a:rPr>
                  <a:t>的值域为</a:t>
                </a:r>
                <a:r>
                  <a:rPr lang="en-US" altLang="zh-CN" sz="2400" dirty="0">
                    <a:solidFill>
                      <a:srgbClr val="000000"/>
                    </a:solidFill>
                    <a:latin typeface="华文楷体" panose="02010600040101010101" charset="-122"/>
                    <a:ea typeface="华文楷体" panose="02010600040101010101" charset="-122"/>
                  </a:rPr>
                  <a:t>[0</a:t>
                </a:r>
                <a:r>
                  <a:rPr lang="zh-CN" altLang="en-US" sz="2400" dirty="0">
                    <a:solidFill>
                      <a:srgbClr val="000000"/>
                    </a:solidFill>
                    <a:latin typeface="华文楷体" panose="02010600040101010101" charset="-122"/>
                    <a:ea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rPr>
                  <a:t>1]</a:t>
                </a:r>
                <a:r>
                  <a:rPr lang="zh-CN" altLang="en-US" sz="2400" dirty="0">
                    <a:solidFill>
                      <a:srgbClr val="000000"/>
                    </a:solidFill>
                    <a:latin typeface="华文楷体" panose="02010600040101010101" charset="-122"/>
                    <a:ea typeface="华文楷体" panose="02010600040101010101" charset="-122"/>
                  </a:rPr>
                  <a:t>，是反映区域发展均衡性的逆指标：数值越小，说明区域产值分布越均衡；反之，亦反。</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17617"/>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（一）全国各区域整体结构分析指标</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4909185"/>
              </a:xfrm>
              <a:ln w="25400">
                <a:noFill/>
              </a:ln>
              <a:effectLst>
                <a:outerShdw blurRad="50800" dist="50800" dir="5400000" algn="ctr" rotWithShape="0">
                  <a:schemeClr val="accent5">
                    <a:lumMod val="20000"/>
                    <a:lumOff val="80000"/>
                  </a:schemeClr>
                </a:outerShdw>
              </a:effectLst>
            </p:spPr>
            <p:txBody>
              <a:bodyPr>
                <a:normAutofit fontScale="85000" lnSpcReduction="1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7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产值密度比率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dirty="0">
                    <a:solidFill>
                      <a:srgbClr val="000000"/>
                    </a:solidFill>
                    <a:latin typeface="华文楷体" panose="02010600040101010101" charset="-122"/>
                    <a:ea typeface="华文楷体" panose="02010600040101010101" charset="-122"/>
                  </a:rPr>
                  <a:t>产值密度比率反映某区域经济发展与全国平均水平的差异程度，等于各区域产值密度</a:t>
                </a:r>
                <a14:m>
                  <m:oMath xmlns:m="http://schemas.openxmlformats.org/officeDocument/2006/math">
                    <m:sSub>
                      <m:sSubPr>
                        <m:ctrlPr>
                          <a:rPr lang="en-US" altLang="zh-CN" i="1" smtClean="0">
                            <a:solidFill>
                              <a:srgbClr val="000000"/>
                            </a:solidFill>
                            <a:latin typeface="Cambria Math" panose="02040503050406030204" pitchFamily="18" charset="0"/>
                            <a:ea typeface="华文楷体" panose="02010600040101010101" charset="-122"/>
                          </a:rPr>
                        </m:ctrlPr>
                      </m:sSubPr>
                      <m:e>
                        <m:r>
                          <a:rPr lang="en-US" altLang="zh-CN" b="0" i="1" smtClean="0">
                            <a:solidFill>
                              <a:srgbClr val="000000"/>
                            </a:solidFill>
                            <a:latin typeface="Cambria Math" panose="02040503050406030204" pitchFamily="18" charset="0"/>
                            <a:ea typeface="华文楷体" panose="02010600040101010101" charset="-122"/>
                          </a:rPr>
                          <m:t>𝑥</m:t>
                        </m:r>
                      </m:e>
                      <m:sub>
                        <m:r>
                          <a:rPr lang="en-US" altLang="zh-CN" b="0" i="1" smtClean="0">
                            <a:solidFill>
                              <a:srgbClr val="000000"/>
                            </a:solidFill>
                            <a:latin typeface="Cambria Math" panose="02040503050406030204" pitchFamily="18" charset="0"/>
                            <a:ea typeface="华文楷体" panose="02010600040101010101" charset="-122"/>
                          </a:rPr>
                          <m:t>𝑖</m:t>
                        </m:r>
                      </m:sub>
                    </m:sSub>
                  </m:oMath>
                </a14:m>
                <a:r>
                  <a:rPr lang="zh-CN" altLang="en-US" dirty="0">
                    <a:solidFill>
                      <a:srgbClr val="000000"/>
                    </a:solidFill>
                    <a:latin typeface="华文楷体" panose="02010600040101010101" charset="-122"/>
                    <a:ea typeface="华文楷体" panose="02010600040101010101" charset="-122"/>
                  </a:rPr>
                  <a:t>与各区域平均值之比。</a:t>
                </a:r>
                <a:endParaRPr lang="en-US" altLang="zh-CN" dirty="0">
                  <a:solidFill>
                    <a:srgbClr val="000000"/>
                  </a:solidFill>
                  <a:latin typeface="华文楷体" panose="02010600040101010101" charset="-122"/>
                  <a:ea typeface="华文楷体" panose="02010600040101010101" charset="-122"/>
                </a:endParaRPr>
              </a:p>
              <a:p>
                <a:pPr algn="ctr">
                  <a:lnSpc>
                    <a:spcPct val="150000"/>
                  </a:lnSpc>
                  <a:spcAft>
                    <a:spcPts val="0"/>
                  </a:spcAft>
                  <a:buNone/>
                </a:pPr>
                <a14:m>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𝑅</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𝑥</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acc>
                          <m:accPr>
                            <m:chr m:val="̅"/>
                            <m:ctrlPr>
                              <a:rPr lang="en-US" altLang="zh-CN" sz="1800" b="0" i="1" smtClean="0">
                                <a:solidFill>
                                  <a:srgbClr val="000000"/>
                                </a:solidFill>
                                <a:latin typeface="Cambria Math" panose="02040503050406030204" pitchFamily="18" charset="0"/>
                                <a:ea typeface="华文楷体" panose="02010600040101010101" charset="-122"/>
                              </a:rPr>
                            </m:ctrlPr>
                          </m:accPr>
                          <m:e>
                            <m:r>
                              <a:rPr lang="en-US" altLang="zh-CN" sz="1800" b="0" i="1" smtClean="0">
                                <a:solidFill>
                                  <a:srgbClr val="000000"/>
                                </a:solidFill>
                                <a:latin typeface="Cambria Math" panose="02040503050406030204" pitchFamily="18" charset="0"/>
                                <a:ea typeface="华文楷体" panose="02010600040101010101" charset="-122"/>
                              </a:rPr>
                              <m:t>𝑥</m:t>
                            </m:r>
                          </m:e>
                        </m:acc>
                      </m:den>
                    </m:f>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r>
                          <a:rPr lang="en-US" altLang="zh-CN" sz="1800" b="0" i="1" smtClean="0">
                            <a:solidFill>
                              <a:srgbClr val="000000"/>
                            </a:solidFill>
                            <a:latin typeface="Cambria Math" panose="02040503050406030204" pitchFamily="18" charset="0"/>
                            <a:ea typeface="华文楷体" panose="02010600040101010101" charset="-122"/>
                          </a:rPr>
                          <m:t>𝑌</m:t>
                        </m:r>
                        <m:r>
                          <a:rPr lang="en-US" altLang="zh-CN" sz="1800" b="0" i="1" smtClean="0">
                            <a:solidFill>
                              <a:srgbClr val="000000"/>
                            </a:solidFill>
                            <a:latin typeface="Cambria Math" panose="02040503050406030204" pitchFamily="18" charset="0"/>
                            <a:ea typeface="华文楷体" panose="02010600040101010101" charset="-122"/>
                          </a:rPr>
                          <m:t>/</m:t>
                        </m:r>
                        <m:r>
                          <a:rPr lang="en-US" altLang="zh-CN" sz="1800" b="0" i="1" smtClean="0">
                            <a:solidFill>
                              <a:srgbClr val="000000"/>
                            </a:solidFill>
                            <a:latin typeface="Cambria Math" panose="02040503050406030204" pitchFamily="18" charset="0"/>
                            <a:ea typeface="华文楷体" panose="02010600040101010101" charset="-122"/>
                          </a:rPr>
                          <m:t>𝐴</m:t>
                        </m:r>
                      </m:den>
                    </m:f>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i="1">
                                <a:solidFill>
                                  <a:srgbClr val="000000"/>
                                </a:solidFill>
                                <a:latin typeface="Cambria Math" panose="02040503050406030204" pitchFamily="18" charset="0"/>
                                <a:ea typeface="华文楷体" panose="02010600040101010101" charset="-122"/>
                              </a:rPr>
                            </m:ctrlPr>
                          </m:sSubPr>
                          <m:e>
                            <m:r>
                              <a:rPr lang="en-US" altLang="zh-CN" sz="1800" i="1">
                                <a:solidFill>
                                  <a:srgbClr val="000000"/>
                                </a:solidFill>
                                <a:latin typeface="Cambria Math" panose="02040503050406030204" pitchFamily="18" charset="0"/>
                                <a:ea typeface="华文楷体" panose="02010600040101010101" charset="-122"/>
                              </a:rPr>
                              <m:t>𝑌</m:t>
                            </m:r>
                          </m:e>
                          <m:sub>
                            <m:r>
                              <a:rPr lang="en-US" altLang="zh-CN" sz="1800" i="1">
                                <a:solidFill>
                                  <a:srgbClr val="000000"/>
                                </a:solidFill>
                                <a:latin typeface="Cambria Math" panose="02040503050406030204" pitchFamily="18" charset="0"/>
                                <a:ea typeface="华文楷体" panose="02010600040101010101" charset="-122"/>
                              </a:rPr>
                              <m:t>𝑖</m:t>
                            </m:r>
                          </m:sub>
                        </m:sSub>
                        <m:r>
                          <a:rPr lang="en-US" altLang="zh-CN" sz="1800" i="1">
                            <a:solidFill>
                              <a:srgbClr val="000000"/>
                            </a:solidFill>
                            <a:latin typeface="Cambria Math" panose="02040503050406030204" pitchFamily="18" charset="0"/>
                            <a:ea typeface="华文楷体" panose="02010600040101010101" charset="-122"/>
                          </a:rPr>
                          <m:t>/</m:t>
                        </m:r>
                        <m:sSub>
                          <m:sSubPr>
                            <m:ctrlPr>
                              <a:rPr lang="en-US" altLang="zh-CN" sz="1800" i="1">
                                <a:solidFill>
                                  <a:srgbClr val="000000"/>
                                </a:solidFill>
                                <a:latin typeface="Cambria Math" panose="02040503050406030204" pitchFamily="18" charset="0"/>
                                <a:ea typeface="华文楷体" panose="02010600040101010101" charset="-122"/>
                              </a:rPr>
                            </m:ctrlPr>
                          </m:sSubPr>
                          <m:e>
                            <m:r>
                              <a:rPr lang="en-US" altLang="zh-CN" sz="1800" i="1">
                                <a:solidFill>
                                  <a:srgbClr val="000000"/>
                                </a:solidFill>
                                <a:latin typeface="Cambria Math" panose="02040503050406030204" pitchFamily="18" charset="0"/>
                                <a:ea typeface="华文楷体" panose="02010600040101010101" charset="-122"/>
                              </a:rPr>
                              <m:t>𝐴</m:t>
                            </m:r>
                          </m:e>
                          <m:sub>
                            <m:r>
                              <a:rPr lang="en-US" altLang="zh-CN" sz="1800" i="1">
                                <a:solidFill>
                                  <a:srgbClr val="000000"/>
                                </a:solidFill>
                                <a:latin typeface="Cambria Math" panose="02040503050406030204" pitchFamily="18" charset="0"/>
                                <a:ea typeface="华文楷体" panose="02010600040101010101" charset="-122"/>
                              </a:rPr>
                              <m:t>𝑖</m:t>
                            </m:r>
                          </m:sub>
                        </m:sSub>
                      </m:num>
                      <m:den>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e>
                        </m:nary>
                      </m:den>
                    </m:f>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nary>
                          <m:naryPr>
                            <m:chr m:val="∑"/>
                            <m:limLoc m:val="subSup"/>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9"/>
                              </m:rPr>
                              <a:rPr lang="en-US" altLang="zh-CN" sz="1800" b="0" i="1" smtClean="0">
                                <a:solidFill>
                                  <a:srgbClr val="000000"/>
                                </a:solidFill>
                                <a:latin typeface="Cambria Math" panose="02040503050406030204" pitchFamily="18" charset="0"/>
                                <a:ea typeface="华文楷体" panose="02010600040101010101" charset="-122"/>
                              </a:rPr>
                              <m:t>𝑖</m:t>
                            </m:r>
                          </m:sub>
                          <m:sup/>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e>
                        </m:nary>
                      </m:num>
                      <m:den>
                        <m:sSub>
                          <m:sSubPr>
                            <m:ctrlPr>
                              <a:rPr lang="en-US" altLang="zh-CN" sz="1800" i="1">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i="1">
                                <a:solidFill>
                                  <a:srgbClr val="000000"/>
                                </a:solidFill>
                                <a:latin typeface="Cambria Math" panose="02040503050406030204" pitchFamily="18" charset="0"/>
                                <a:ea typeface="华文楷体" panose="02010600040101010101" charset="-122"/>
                              </a:rPr>
                              <m:t>𝑖</m:t>
                            </m:r>
                          </m:sub>
                        </m:sSub>
                        <m:r>
                          <a:rPr lang="en-US" altLang="zh-CN" sz="1800" i="1">
                            <a:solidFill>
                              <a:srgbClr val="000000"/>
                            </a:solidFill>
                            <a:latin typeface="Cambria Math" panose="02040503050406030204" pitchFamily="18" charset="0"/>
                            <a:ea typeface="华文楷体" panose="02010600040101010101" charset="-122"/>
                          </a:rPr>
                          <m:t>/</m:t>
                        </m:r>
                        <m:nary>
                          <m:naryPr>
                            <m:chr m:val="∑"/>
                            <m:limLoc m:val="subSup"/>
                            <m:supHide m:val="on"/>
                            <m:ctrlPr>
                              <a:rPr lang="en-US" altLang="zh-CN" sz="1800" i="1">
                                <a:solidFill>
                                  <a:srgbClr val="000000"/>
                                </a:solidFill>
                                <a:latin typeface="Cambria Math" panose="02040503050406030204" pitchFamily="18" charset="0"/>
                                <a:ea typeface="华文楷体" panose="02010600040101010101" charset="-122"/>
                              </a:rPr>
                            </m:ctrlPr>
                          </m:naryPr>
                          <m:sub>
                            <m:r>
                              <m:rPr>
                                <m:brk m:alnAt="9"/>
                              </m:rPr>
                              <a:rPr lang="en-US" altLang="zh-CN" sz="1800" i="1">
                                <a:solidFill>
                                  <a:srgbClr val="000000"/>
                                </a:solidFill>
                                <a:latin typeface="Cambria Math" panose="02040503050406030204" pitchFamily="18" charset="0"/>
                                <a:ea typeface="华文楷体" panose="02010600040101010101" charset="-122"/>
                              </a:rPr>
                              <m:t>𝑖</m:t>
                            </m:r>
                          </m:sub>
                          <m:sup/>
                          <m:e>
                            <m:sSub>
                              <m:sSubPr>
                                <m:ctrlPr>
                                  <a:rPr lang="en-US" altLang="zh-CN" sz="1800" i="1">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i="1">
                                    <a:solidFill>
                                      <a:srgbClr val="000000"/>
                                    </a:solidFill>
                                    <a:latin typeface="Cambria Math" panose="02040503050406030204" pitchFamily="18" charset="0"/>
                                    <a:ea typeface="华文楷体" panose="02010600040101010101" charset="-122"/>
                                  </a:rPr>
                                  <m:t>𝑖</m:t>
                                </m:r>
                              </m:sub>
                            </m:sSub>
                          </m:e>
                        </m:nary>
                      </m:den>
                    </m:f>
                    <m:r>
                      <a:rPr lang="en-US" altLang="zh-CN" sz="1800" b="0" i="1" smtClean="0">
                        <a:solidFill>
                          <a:srgbClr val="000000"/>
                        </a:solidFill>
                        <a:latin typeface="Cambria Math" panose="02040503050406030204" pitchFamily="18" charset="0"/>
                        <a:ea typeface="华文楷体" panose="02010600040101010101" charset="-122"/>
                      </a:rPr>
                      <m:t>=</m:t>
                    </m:r>
                  </m:oMath>
                </a14:m>
                <a:r>
                  <a:rPr lang="en-US" altLang="zh-CN" sz="1800" dirty="0">
                    <a:solidFill>
                      <a:srgbClr val="000000"/>
                    </a:solidFill>
                    <a:ea typeface="华文楷体" panose="02010600040101010101" charset="-122"/>
                  </a:rPr>
                  <a:t> </a:t>
                </a:r>
                <a14:m>
                  <m:oMath xmlns:m="http://schemas.openxmlformats.org/officeDocument/2006/math">
                    <m:f>
                      <m:fPr>
                        <m:ctrlPr>
                          <a:rPr lang="en-US" altLang="zh-CN" sz="1800" i="1">
                            <a:solidFill>
                              <a:srgbClr val="000000"/>
                            </a:solidFill>
                            <a:latin typeface="Cambria Math" panose="02040503050406030204" pitchFamily="18" charset="0"/>
                            <a:ea typeface="华文楷体" panose="02010600040101010101" charset="-122"/>
                          </a:rPr>
                        </m:ctrlPr>
                      </m:fPr>
                      <m:num>
                        <m:sSub>
                          <m:sSubPr>
                            <m:ctrlPr>
                              <a:rPr lang="en-US" altLang="zh-CN" sz="1800" i="1">
                                <a:solidFill>
                                  <a:srgbClr val="000000"/>
                                </a:solidFill>
                                <a:latin typeface="Cambria Math" panose="02040503050406030204" pitchFamily="18" charset="0"/>
                                <a:ea typeface="华文楷体" panose="02010600040101010101" charset="-122"/>
                              </a:rPr>
                            </m:ctrlPr>
                          </m:sSubPr>
                          <m:e>
                            <m:r>
                              <a:rPr lang="en-US" altLang="zh-CN" sz="1800" i="1">
                                <a:solidFill>
                                  <a:srgbClr val="000000"/>
                                </a:solidFill>
                                <a:latin typeface="Cambria Math" panose="02040503050406030204" pitchFamily="18" charset="0"/>
                                <a:ea typeface="华文楷体" panose="02010600040101010101" charset="-122"/>
                              </a:rPr>
                              <m:t>𝑌</m:t>
                            </m:r>
                          </m:e>
                          <m:sub>
                            <m:r>
                              <a:rPr lang="en-US" altLang="zh-CN" sz="1800" i="1">
                                <a:solidFill>
                                  <a:srgbClr val="000000"/>
                                </a:solidFill>
                                <a:latin typeface="Cambria Math" panose="02040503050406030204" pitchFamily="18" charset="0"/>
                                <a:ea typeface="华文楷体" panose="02010600040101010101" charset="-122"/>
                              </a:rPr>
                              <m:t>𝑖</m:t>
                            </m:r>
                          </m:sub>
                        </m:sSub>
                        <m:r>
                          <a:rPr lang="en-US" altLang="zh-CN" sz="1800" i="1">
                            <a:solidFill>
                              <a:srgbClr val="000000"/>
                            </a:solidFill>
                            <a:latin typeface="Cambria Math" panose="02040503050406030204" pitchFamily="18" charset="0"/>
                            <a:ea typeface="华文楷体" panose="02010600040101010101" charset="-122"/>
                          </a:rPr>
                          <m:t>/</m:t>
                        </m:r>
                        <m:r>
                          <a:rPr lang="en-US" altLang="zh-CN" sz="1800" b="0" i="1" smtClean="0">
                            <a:solidFill>
                              <a:srgbClr val="000000"/>
                            </a:solidFill>
                            <a:latin typeface="Cambria Math" panose="02040503050406030204" pitchFamily="18" charset="0"/>
                            <a:ea typeface="华文楷体" panose="02010600040101010101" charset="-122"/>
                          </a:rPr>
                          <m:t>𝑌</m:t>
                        </m:r>
                      </m:num>
                      <m:den>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𝐴</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i="1">
                            <a:solidFill>
                              <a:srgbClr val="000000"/>
                            </a:solidFill>
                            <a:latin typeface="Cambria Math" panose="02040503050406030204" pitchFamily="18" charset="0"/>
                            <a:ea typeface="华文楷体" panose="02010600040101010101" charset="-122"/>
                          </a:rPr>
                          <m:t>/</m:t>
                        </m:r>
                        <m:r>
                          <a:rPr lang="en-US" altLang="zh-CN" sz="1800" i="1">
                            <a:solidFill>
                              <a:srgbClr val="000000"/>
                            </a:solidFill>
                            <a:latin typeface="Cambria Math" panose="02040503050406030204" pitchFamily="18" charset="0"/>
                            <a:ea typeface="华文楷体" panose="02010600040101010101" charset="-122"/>
                          </a:rPr>
                          <m:t>𝐴</m:t>
                        </m:r>
                      </m:den>
                    </m:f>
                  </m:oMath>
                </a14:m>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r>
                  <a:rPr lang="zh-CN" altLang="en-US" dirty="0">
                    <a:solidFill>
                      <a:srgbClr val="000000"/>
                    </a:solidFill>
                    <a:latin typeface="华文楷体" panose="02010600040101010101" charset="-122"/>
                    <a:ea typeface="华文楷体" panose="02010600040101010101" charset="-122"/>
                  </a:rPr>
                  <a:t>          产值密度比率以 </a:t>
                </a:r>
                <a:r>
                  <a:rPr lang="en-US" altLang="zh-CN" dirty="0">
                    <a:solidFill>
                      <a:srgbClr val="000000"/>
                    </a:solidFill>
                    <a:latin typeface="华文楷体" panose="02010600040101010101" charset="-122"/>
                    <a:ea typeface="华文楷体" panose="02010600040101010101" charset="-122"/>
                  </a:rPr>
                  <a:t>1</a:t>
                </a:r>
                <a:r>
                  <a:rPr lang="zh-CN" altLang="en-US" dirty="0">
                    <a:solidFill>
                      <a:srgbClr val="000000"/>
                    </a:solidFill>
                    <a:latin typeface="华文楷体" panose="02010600040101010101" charset="-122"/>
                    <a:ea typeface="华文楷体" panose="02010600040101010101" charset="-122"/>
                  </a:rPr>
                  <a:t>为标准：越接近于 </a:t>
                </a:r>
                <a:r>
                  <a:rPr lang="en-US" altLang="zh-CN" dirty="0">
                    <a:solidFill>
                      <a:srgbClr val="000000"/>
                    </a:solidFill>
                    <a:latin typeface="华文楷体" panose="02010600040101010101" charset="-122"/>
                    <a:ea typeface="华文楷体" panose="02010600040101010101" charset="-122"/>
                  </a:rPr>
                  <a:t>1</a:t>
                </a:r>
                <a:r>
                  <a:rPr lang="zh-CN" altLang="en-US" dirty="0">
                    <a:solidFill>
                      <a:srgbClr val="000000"/>
                    </a:solidFill>
                    <a:latin typeface="华文楷体" panose="02010600040101010101" charset="-122"/>
                    <a:ea typeface="华文楷体" panose="02010600040101010101" charset="-122"/>
                  </a:rPr>
                  <a:t>，表明该区域经济发展与平均水平越接近；其大于 </a:t>
                </a:r>
                <a:r>
                  <a:rPr lang="en-US" altLang="zh-CN" dirty="0">
                    <a:solidFill>
                      <a:srgbClr val="000000"/>
                    </a:solidFill>
                    <a:latin typeface="华文楷体" panose="02010600040101010101" charset="-122"/>
                    <a:ea typeface="华文楷体" panose="02010600040101010101" charset="-122"/>
                  </a:rPr>
                  <a:t>1</a:t>
                </a:r>
                <a:r>
                  <a:rPr lang="zh-CN" altLang="en-US" dirty="0">
                    <a:solidFill>
                      <a:srgbClr val="000000"/>
                    </a:solidFill>
                    <a:latin typeface="华文楷体" panose="02010600040101010101" charset="-122"/>
                    <a:ea typeface="华文楷体" panose="02010600040101010101" charset="-122"/>
                  </a:rPr>
                  <a:t>（小于 </a:t>
                </a:r>
                <a:r>
                  <a:rPr lang="en-US" altLang="zh-CN" dirty="0">
                    <a:solidFill>
                      <a:srgbClr val="000000"/>
                    </a:solidFill>
                    <a:latin typeface="华文楷体" panose="02010600040101010101" charset="-122"/>
                    <a:ea typeface="华文楷体" panose="02010600040101010101" charset="-122"/>
                  </a:rPr>
                  <a:t>1</a:t>
                </a:r>
                <a:r>
                  <a:rPr lang="zh-CN" altLang="en-US" dirty="0">
                    <a:solidFill>
                      <a:srgbClr val="000000"/>
                    </a:solidFill>
                    <a:latin typeface="华文楷体" panose="02010600040101010101" charset="-122"/>
                    <a:ea typeface="华文楷体" panose="02010600040101010101" charset="-122"/>
                  </a:rPr>
                  <a:t>），说明该区域经济发展高于（低于）平均水平。如果 </a:t>
                </a:r>
                <a14:m>
                  <m:oMath xmlns:m="http://schemas.openxmlformats.org/officeDocument/2006/math">
                    <m:sSub>
                      <m:sSubPr>
                        <m:ctrlPr>
                          <a:rPr lang="en-US" altLang="zh-CN" i="1" smtClean="0">
                            <a:solidFill>
                              <a:srgbClr val="000000"/>
                            </a:solidFill>
                            <a:latin typeface="Cambria Math" panose="02040503050406030204" pitchFamily="18" charset="0"/>
                            <a:ea typeface="华文楷体" panose="02010600040101010101" charset="-122"/>
                          </a:rPr>
                        </m:ctrlPr>
                      </m:sSubPr>
                      <m:e>
                        <m:r>
                          <a:rPr lang="en-US" altLang="zh-CN" b="0" i="1" smtClean="0">
                            <a:solidFill>
                              <a:srgbClr val="000000"/>
                            </a:solidFill>
                            <a:latin typeface="Cambria Math" panose="02040503050406030204" pitchFamily="18" charset="0"/>
                            <a:ea typeface="华文楷体" panose="02010600040101010101" charset="-122"/>
                          </a:rPr>
                          <m:t>𝑌</m:t>
                        </m:r>
                      </m:e>
                      <m:sub>
                        <m:r>
                          <a:rPr lang="en-US" altLang="zh-CN" b="0" i="1" smtClean="0">
                            <a:solidFill>
                              <a:srgbClr val="000000"/>
                            </a:solidFill>
                            <a:latin typeface="Cambria Math" panose="02040503050406030204" pitchFamily="18" charset="0"/>
                            <a:ea typeface="华文楷体" panose="02010600040101010101" charset="-122"/>
                          </a:rPr>
                          <m:t>𝑖</m:t>
                        </m:r>
                      </m:sub>
                    </m:sSub>
                  </m:oMath>
                </a14:m>
                <a:r>
                  <a:rPr lang="zh-CN" altLang="en-US" dirty="0">
                    <a:solidFill>
                      <a:srgbClr val="000000"/>
                    </a:solidFill>
                    <a:latin typeface="华文楷体" panose="02010600040101010101" charset="-122"/>
                    <a:ea typeface="华文楷体" panose="02010600040101010101" charset="-122"/>
                  </a:rPr>
                  <a:t>为区域 </a:t>
                </a:r>
                <a14:m>
                  <m:oMath xmlns:m="http://schemas.openxmlformats.org/officeDocument/2006/math">
                    <m:r>
                      <a:rPr lang="en-US" altLang="zh-CN" i="1" dirty="0" smtClean="0">
                        <a:solidFill>
                          <a:srgbClr val="000000"/>
                        </a:solidFill>
                        <a:latin typeface="Cambria Math" panose="02040503050406030204" pitchFamily="18" charset="0"/>
                        <a:ea typeface="华文楷体" panose="02010600040101010101" charset="-122"/>
                      </a:rPr>
                      <m:t>𝑖</m:t>
                    </m:r>
                    <m:r>
                      <a:rPr lang="en-US" altLang="zh-CN" i="1" dirty="0">
                        <a:solidFill>
                          <a:srgbClr val="000000"/>
                        </a:solidFill>
                        <a:latin typeface="Cambria Math" panose="02040503050406030204" pitchFamily="18" charset="0"/>
                        <a:ea typeface="华文楷体" panose="02010600040101010101" charset="-122"/>
                      </a:rPr>
                      <m:t> </m:t>
                    </m:r>
                  </m:oMath>
                </a14:m>
                <a:r>
                  <a:rPr lang="zh-CN" altLang="en-US" dirty="0">
                    <a:solidFill>
                      <a:srgbClr val="000000"/>
                    </a:solidFill>
                    <a:latin typeface="华文楷体" panose="02010600040101010101" charset="-122"/>
                    <a:ea typeface="华文楷体" panose="02010600040101010101" charset="-122"/>
                  </a:rPr>
                  <a:t>的某产业产值，产值密度比率则反映区域 </a:t>
                </a:r>
                <a14:m>
                  <m:oMath xmlns:m="http://schemas.openxmlformats.org/officeDocument/2006/math">
                    <m:r>
                      <a:rPr lang="en-US" altLang="zh-CN" i="1" dirty="0" smtClean="0">
                        <a:solidFill>
                          <a:srgbClr val="000000"/>
                        </a:solidFill>
                        <a:latin typeface="Cambria Math" panose="02040503050406030204" pitchFamily="18" charset="0"/>
                        <a:ea typeface="华文楷体" panose="02010600040101010101" charset="-122"/>
                      </a:rPr>
                      <m:t>𝑖</m:t>
                    </m:r>
                    <m:r>
                      <a:rPr lang="en-US" altLang="zh-CN" i="1" dirty="0">
                        <a:solidFill>
                          <a:srgbClr val="000000"/>
                        </a:solidFill>
                        <a:latin typeface="Cambria Math" panose="02040503050406030204" pitchFamily="18" charset="0"/>
                        <a:ea typeface="华文楷体" panose="02010600040101010101" charset="-122"/>
                      </a:rPr>
                      <m:t> </m:t>
                    </m:r>
                  </m:oMath>
                </a14:m>
                <a:r>
                  <a:rPr lang="zh-CN" altLang="en-US" dirty="0">
                    <a:solidFill>
                      <a:srgbClr val="000000"/>
                    </a:solidFill>
                    <a:latin typeface="华文楷体" panose="02010600040101010101" charset="-122"/>
                    <a:ea typeface="华文楷体" panose="02010600040101010101" charset="-122"/>
                  </a:rPr>
                  <a:t>该产业的集聚程度。</a:t>
                </a:r>
                <a:endParaRPr lang="en-US" altLang="zh-CN"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4909185"/>
              </a:xfrm>
              <a:blipFill rotWithShape="1">
                <a:blip r:embed="rId2"/>
                <a:stretch>
                  <a:fillRect l="-379" r="-374" b="-19364"/>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52</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（二）单个地区经济结构分析指标</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5555648"/>
              </a:xfrm>
              <a:ln w="25400">
                <a:noFill/>
              </a:ln>
              <a:effectLst>
                <a:outerShdw blurRad="50800" dist="50800" dir="5400000" algn="ctr" rotWithShape="0">
                  <a:schemeClr val="accent5">
                    <a:lumMod val="20000"/>
                    <a:lumOff val="80000"/>
                  </a:schemeClr>
                </a:outerShdw>
              </a:effectLst>
            </p:spPr>
            <p:txBody>
              <a:bodyPr>
                <a:normAutofit fontScale="925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60000"/>
                  </a:lnSpc>
                  <a:buNone/>
                </a:pPr>
                <a:r>
                  <a:rPr lang="zh-CN" altLang="en-US"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区位商</a:t>
                </a:r>
                <a:endPar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区位商是衡量某区域特定产业专业化水平的指标，其理论基础是区域比较优势理论。</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产业区位商</a:t>
                </a:r>
                <a14:m>
                  <m:oMath xmlns:m="http://schemas.openxmlformats.org/officeDocument/2006/math">
                    <m:sSub>
                      <m:sSubPr>
                        <m:ctrlPr>
                          <a:rPr lang="en-US" altLang="zh-CN" sz="2400" i="1" dirty="0" smtClean="0">
                            <a:solidFill>
                              <a:srgbClr val="000000"/>
                            </a:solidFill>
                            <a:latin typeface="Cambria Math" panose="02040503050406030204" pitchFamily="18" charset="0"/>
                            <a:ea typeface="华文楷体" panose="02010600040101010101" charset="-122"/>
                          </a:rPr>
                        </m:ctrlPr>
                      </m:sSubPr>
                      <m:e>
                        <m:r>
                          <a:rPr lang="en-US" altLang="zh-CN" sz="2400" b="0" i="1" dirty="0" smtClean="0">
                            <a:solidFill>
                              <a:srgbClr val="000000"/>
                            </a:solidFill>
                            <a:latin typeface="Cambria Math" panose="02040503050406030204" pitchFamily="18" charset="0"/>
                            <a:ea typeface="华文楷体" panose="02010600040101010101" charset="-122"/>
                          </a:rPr>
                          <m:t>𝑄</m:t>
                        </m:r>
                      </m:e>
                      <m:sub>
                        <m:r>
                          <a:rPr lang="en-US" altLang="zh-CN" sz="2400" b="0" i="1" dirty="0" smtClean="0">
                            <a:solidFill>
                              <a:srgbClr val="000000"/>
                            </a:solidFill>
                            <a:latin typeface="Cambria Math" panose="02040503050406030204" pitchFamily="18" charset="0"/>
                            <a:ea typeface="华文楷体" panose="02010600040101010101" charset="-122"/>
                          </a:rPr>
                          <m:t>𝑖𝑗</m:t>
                        </m:r>
                      </m:sub>
                    </m:sSub>
                    <m:r>
                      <a:rPr lang="zh-CN" altLang="en-US"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的计算公式为：</a:t>
                </a:r>
                <a:endParaRPr lang="en-US" altLang="zh-CN" sz="2400" dirty="0">
                  <a:solidFill>
                    <a:srgbClr val="000000"/>
                  </a:solidFill>
                  <a:latin typeface="华文楷体" panose="02010600040101010101" charset="-122"/>
                  <a:ea typeface="华文楷体" panose="02010600040101010101" charset="-122"/>
                </a:endParaRPr>
              </a:p>
              <a:p>
                <a:pPr algn="ctr">
                  <a:lnSpc>
                    <a:spcPct val="150000"/>
                  </a:lnSpc>
                  <a:spcAft>
                    <a:spcPts val="0"/>
                  </a:spcAft>
                  <a:buNone/>
                </a:pPr>
                <a14:m>
                  <m:oMathPara xmlns:m="http://schemas.openxmlformats.org/officeDocument/2006/math">
                    <m:oMathParaPr>
                      <m:jc m:val="centerGroup"/>
                    </m:oMathParaPr>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𝑄</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r>
                        <a:rPr lang="en-US" altLang="zh-CN" sz="1800" b="0" i="1" smtClean="0">
                          <a:solidFill>
                            <a:srgbClr val="000000"/>
                          </a:solidFill>
                          <a:latin typeface="Cambria Math" panose="02040503050406030204" pitchFamily="18" charset="0"/>
                          <a:ea typeface="华文楷体" panose="02010600040101010101" charset="-122"/>
                        </a:rPr>
                        <m:t>=</m:t>
                      </m:r>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h</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r>
                        <a:rPr lang="en-US" altLang="zh-CN" sz="1800" b="0" i="1" smtClean="0">
                          <a:solidFill>
                            <a:srgbClr val="000000"/>
                          </a:solidFill>
                          <a:latin typeface="Cambria Math" panose="02040503050406030204" pitchFamily="18" charset="0"/>
                          <a:ea typeface="华文楷体" panose="02010600040101010101" charset="-122"/>
                        </a:rPr>
                        <m:t>/</m:t>
                      </m:r>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𝐻</m:t>
                          </m:r>
                        </m:e>
                        <m:sub>
                          <m:r>
                            <a:rPr lang="en-US" altLang="zh-CN" sz="1800" b="0" i="1" smtClean="0">
                              <a:solidFill>
                                <a:srgbClr val="000000"/>
                              </a:solidFill>
                              <a:latin typeface="Cambria Math" panose="02040503050406030204" pitchFamily="18" charset="0"/>
                              <a:ea typeface="华文楷体" panose="02010600040101010101" charset="-122"/>
                            </a:rPr>
                            <m:t>𝑗</m:t>
                          </m:r>
                        </m:sub>
                      </m:sSub>
                      <m:r>
                        <a:rPr lang="en-US" altLang="zh-CN" sz="1800" b="0" i="1" smtClean="0">
                          <a:solidFill>
                            <a:srgbClr val="000000"/>
                          </a:solidFill>
                          <a:latin typeface="Cambria Math" panose="02040503050406030204" pitchFamily="18" charset="0"/>
                          <a:ea typeface="华文楷体" panose="02010600040101010101" charset="-122"/>
                        </a:rPr>
                        <m:t>=</m:t>
                      </m:r>
                      <m:d>
                        <m:dPr>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num>
                            <m:den>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den>
                          </m:f>
                        </m:e>
                      </m:d>
                      <m:r>
                        <a:rPr lang="en-US" altLang="zh-CN" sz="1800" b="0" i="1" smtClean="0">
                          <a:solidFill>
                            <a:srgbClr val="000000"/>
                          </a:solidFill>
                          <a:latin typeface="Cambria Math" panose="02040503050406030204" pitchFamily="18" charset="0"/>
                          <a:ea typeface="华文楷体" panose="02010600040101010101" charset="-122"/>
                        </a:rPr>
                        <m:t>/</m:t>
                      </m:r>
                      <m:d>
                        <m:dPr>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𝑗</m:t>
                                  </m:r>
                                </m:sub>
                              </m:sSub>
                            </m:num>
                            <m:den>
                              <m:r>
                                <a:rPr lang="en-US" altLang="zh-CN" sz="1800" b="0" i="1" smtClean="0">
                                  <a:solidFill>
                                    <a:srgbClr val="000000"/>
                                  </a:solidFill>
                                  <a:latin typeface="Cambria Math" panose="02040503050406030204" pitchFamily="18" charset="0"/>
                                  <a:ea typeface="华文楷体" panose="02010600040101010101" charset="-122"/>
                                </a:rPr>
                                <m:t>𝑌</m:t>
                              </m:r>
                            </m:den>
                          </m:f>
                        </m:e>
                      </m:d>
                    </m:oMath>
                  </m:oMathPara>
                </a14:m>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其中，</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h</m:t>
                        </m:r>
                      </m:e>
                      <m:sub>
                        <m:r>
                          <a:rPr lang="en-US" altLang="zh-CN" sz="2400" b="0" i="1" smtClean="0">
                            <a:solidFill>
                              <a:srgbClr val="000000"/>
                            </a:solidFill>
                            <a:latin typeface="Cambria Math" panose="02040503050406030204" pitchFamily="18" charset="0"/>
                            <a:ea typeface="华文楷体" panose="02010600040101010101" charset="-122"/>
                          </a:rPr>
                          <m:t>𝑖𝑗</m:t>
                        </m:r>
                      </m:sub>
                    </m:sSub>
                  </m:oMath>
                </a14:m>
                <a:r>
                  <a:rPr lang="zh-CN" altLang="en-US" sz="2400" dirty="0">
                    <a:solidFill>
                      <a:srgbClr val="000000"/>
                    </a:solidFill>
                    <a:latin typeface="华文楷体" panose="02010600040101010101" charset="-122"/>
                    <a:ea typeface="华文楷体" panose="02010600040101010101" charset="-122"/>
                  </a:rPr>
                  <a:t>为</a:t>
                </a:r>
                <a14:m>
                  <m:oMath xmlns:m="http://schemas.openxmlformats.org/officeDocument/2006/math">
                    <m:r>
                      <a:rPr lang="zh-CN" altLang="en-US" sz="2400" i="1" dirty="0" smtClean="0">
                        <a:solidFill>
                          <a:srgbClr val="000000"/>
                        </a:solidFill>
                        <a:latin typeface="Cambria Math" panose="02040503050406030204" pitchFamily="18" charset="0"/>
                        <a:ea typeface="华文楷体" panose="02010600040101010101" charset="-122"/>
                      </a:rPr>
                      <m:t> </m:t>
                    </m:r>
                    <m:r>
                      <a:rPr lang="en-US" altLang="zh-CN" sz="2400" i="1" dirty="0" err="1">
                        <a:solidFill>
                          <a:srgbClr val="000000"/>
                        </a:solidFill>
                        <a:latin typeface="Cambria Math" panose="02040503050406030204" pitchFamily="18" charset="0"/>
                        <a:ea typeface="华文楷体" panose="02010600040101010101" charset="-122"/>
                      </a:rPr>
                      <m:t>𝑖</m:t>
                    </m:r>
                    <m:r>
                      <a:rPr lang="en-US" altLang="zh-CN" sz="2400" i="1" dirty="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区域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产业的增加值在本区域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中的比重；</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𝐻</m:t>
                        </m:r>
                      </m:e>
                      <m:sub>
                        <m:r>
                          <a:rPr lang="en-US" altLang="zh-CN" sz="2400" b="0" i="1" smtClean="0">
                            <a:solidFill>
                              <a:srgbClr val="000000"/>
                            </a:solidFill>
                            <a:latin typeface="Cambria Math" panose="02040503050406030204" pitchFamily="18" charset="0"/>
                            <a:ea typeface="华文楷体" panose="02010600040101010101" charset="-122"/>
                          </a:rPr>
                          <m:t>𝑗</m:t>
                        </m:r>
                      </m:sub>
                    </m:sSub>
                  </m:oMath>
                </a14:m>
                <a:r>
                  <a:rPr lang="zh-CN" altLang="en-US" sz="2400" dirty="0">
                    <a:solidFill>
                      <a:srgbClr val="000000"/>
                    </a:solidFill>
                    <a:latin typeface="华文楷体" panose="02010600040101010101" charset="-122"/>
                    <a:ea typeface="华文楷体" panose="02010600040101010101" charset="-122"/>
                  </a:rPr>
                  <a:t>为全国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产业的增加值占全国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的比重。也可将产出 </a:t>
                </a:r>
                <a:r>
                  <a:rPr lang="en-US" altLang="zh-CN" sz="2400" dirty="0">
                    <a:solidFill>
                      <a:srgbClr val="000000"/>
                    </a:solidFill>
                    <a:latin typeface="华文楷体" panose="02010600040101010101" charset="-122"/>
                    <a:ea typeface="华文楷体" panose="02010600040101010101" charset="-122"/>
                  </a:rPr>
                  <a:t>Y </a:t>
                </a:r>
                <a:r>
                  <a:rPr lang="zh-CN" altLang="en-US" sz="2400" dirty="0">
                    <a:solidFill>
                      <a:srgbClr val="000000"/>
                    </a:solidFill>
                    <a:latin typeface="华文楷体" panose="02010600040101010101" charset="-122"/>
                    <a:ea typeface="华文楷体" panose="02010600040101010101" charset="-122"/>
                  </a:rPr>
                  <a:t>改为劳动力指标 </a:t>
                </a:r>
                <a:r>
                  <a:rPr lang="en-US" altLang="zh-CN" sz="2400" dirty="0">
                    <a:solidFill>
                      <a:srgbClr val="000000"/>
                    </a:solidFill>
                    <a:latin typeface="华文楷体" panose="02010600040101010101" charset="-122"/>
                    <a:ea typeface="华文楷体" panose="02010600040101010101" charset="-122"/>
                  </a:rPr>
                  <a:t>L</a:t>
                </a:r>
                <a:r>
                  <a:rPr lang="zh-CN" altLang="en-US" sz="2400" dirty="0">
                    <a:solidFill>
                      <a:srgbClr val="000000"/>
                    </a:solidFill>
                    <a:latin typeface="华文楷体" panose="02010600040101010101" charset="-122"/>
                    <a:ea typeface="华文楷体" panose="02010600040101010101" charset="-122"/>
                  </a:rPr>
                  <a:t>，开展类似分析。</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𝑄</m:t>
                        </m:r>
                      </m:e>
                      <m:sub>
                        <m:r>
                          <a:rPr lang="en-US" altLang="zh-CN" sz="2400" b="0" i="1" smtClean="0">
                            <a:solidFill>
                              <a:srgbClr val="000000"/>
                            </a:solidFill>
                            <a:latin typeface="Cambria Math" panose="02040503050406030204" pitchFamily="18" charset="0"/>
                            <a:ea typeface="华文楷体" panose="02010600040101010101" charset="-122"/>
                          </a:rPr>
                          <m:t>𝑖𝑗</m:t>
                        </m:r>
                      </m:sub>
                    </m:sSub>
                  </m:oMath>
                </a14:m>
                <a:r>
                  <a:rPr lang="zh-CN" altLang="en-US" sz="2400" dirty="0">
                    <a:solidFill>
                      <a:srgbClr val="000000"/>
                    </a:solidFill>
                    <a:latin typeface="华文楷体" panose="02010600040101010101" charset="-122"/>
                    <a:ea typeface="华文楷体" panose="02010600040101010101" charset="-122"/>
                  </a:rPr>
                  <a:t>是产业专业化程度的正指标：取值越大，</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产业的专门化程度越高。如 </a:t>
                </a:r>
                <a14:m>
                  <m:oMath xmlns:m="http://schemas.openxmlformats.org/officeDocument/2006/math">
                    <m:sSub>
                      <m:sSubPr>
                        <m:ctrlPr>
                          <a:rPr lang="en-US" altLang="zh-CN" sz="2400" i="1" dirty="0" smtClean="0">
                            <a:solidFill>
                              <a:srgbClr val="000000"/>
                            </a:solidFill>
                            <a:latin typeface="Cambria Math" panose="02040503050406030204" pitchFamily="18" charset="0"/>
                            <a:ea typeface="华文楷体" panose="02010600040101010101" charset="-122"/>
                          </a:rPr>
                        </m:ctrlPr>
                      </m:sSubPr>
                      <m:e>
                        <m:r>
                          <a:rPr lang="en-US" altLang="zh-CN" sz="2400" b="0" i="1" dirty="0" smtClean="0">
                            <a:solidFill>
                              <a:srgbClr val="000000"/>
                            </a:solidFill>
                            <a:latin typeface="Cambria Math" panose="02040503050406030204" pitchFamily="18" charset="0"/>
                            <a:ea typeface="华文楷体" panose="02010600040101010101" charset="-122"/>
                          </a:rPr>
                          <m:t>𝑄</m:t>
                        </m:r>
                      </m:e>
                      <m:sub>
                        <m:r>
                          <a:rPr lang="en-US" altLang="zh-CN" sz="2400" b="0" i="1" dirty="0" smtClean="0">
                            <a:solidFill>
                              <a:srgbClr val="000000"/>
                            </a:solidFill>
                            <a:latin typeface="Cambria Math" panose="02040503050406030204" pitchFamily="18" charset="0"/>
                            <a:ea typeface="华文楷体" panose="02010600040101010101" charset="-122"/>
                          </a:rPr>
                          <m:t>𝑖𝑗</m:t>
                        </m:r>
                      </m:sub>
                    </m:sSub>
                  </m:oMath>
                </a14:m>
                <a:r>
                  <a:rPr lang="zh-CN" altLang="en-US" sz="2400" dirty="0">
                    <a:solidFill>
                      <a:srgbClr val="000000"/>
                    </a:solidFill>
                    <a:latin typeface="华文楷体" panose="02010600040101010101" charset="-122"/>
                    <a:ea typeface="华文楷体" panose="02010600040101010101" charset="-122"/>
                  </a:rPr>
                  <a:t>＞</a:t>
                </a:r>
                <a:r>
                  <a:rPr lang="en-US" altLang="zh-CN" sz="2400" dirty="0">
                    <a:solidFill>
                      <a:srgbClr val="000000"/>
                    </a:solidFill>
                    <a:latin typeface="华文楷体" panose="02010600040101010101" charset="-122"/>
                    <a:ea typeface="华文楷体" panose="02010600040101010101" charset="-122"/>
                  </a:rPr>
                  <a:t>1</a:t>
                </a:r>
                <a:r>
                  <a:rPr lang="zh-CN" altLang="en-US" sz="2400" dirty="0">
                    <a:solidFill>
                      <a:srgbClr val="000000"/>
                    </a:solidFill>
                    <a:latin typeface="华文楷体" panose="02010600040101010101" charset="-122"/>
                    <a:ea typeface="华文楷体" panose="02010600040101010101" charset="-122"/>
                  </a:rPr>
                  <a:t>，</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产业为</a:t>
                </a:r>
                <a14:m>
                  <m:oMath xmlns:m="http://schemas.openxmlformats.org/officeDocument/2006/math">
                    <m:r>
                      <a:rPr lang="zh-CN" altLang="en-US" sz="2400" i="1" dirty="0" smtClean="0">
                        <a:solidFill>
                          <a:srgbClr val="000000"/>
                        </a:solidFill>
                        <a:latin typeface="Cambria Math" panose="02040503050406030204" pitchFamily="18" charset="0"/>
                        <a:ea typeface="华文楷体" panose="02010600040101010101" charset="-122"/>
                      </a:rPr>
                      <m:t> </m:t>
                    </m:r>
                    <m:r>
                      <a:rPr lang="en-US" altLang="zh-CN" sz="2400" i="1" dirty="0" err="1" smtClean="0">
                        <a:solidFill>
                          <a:srgbClr val="000000"/>
                        </a:solidFill>
                        <a:latin typeface="Cambria Math" panose="02040503050406030204" pitchFamily="18" charset="0"/>
                        <a:ea typeface="华文楷体" panose="02010600040101010101" charset="-122"/>
                      </a:rPr>
                      <m:t>𝑖</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区域的专门化产业。</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5555648"/>
              </a:xfrm>
              <a:blipFill rotWithShape="1">
                <a:blip r:embed="rId2"/>
                <a:stretch>
                  <a:fillRect l="-379" r="-374" b="-15921"/>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（二）单个地区经济结构分析指标</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909320"/>
            <a:ext cx="11386820" cy="5555648"/>
          </a:xfrm>
          <a:ln w="25400">
            <a:noFill/>
          </a:ln>
          <a:effectLst>
            <a:outerShdw blurRad="50800" dist="50800" dir="5400000" algn="ctr" rotWithShape="0">
              <a:schemeClr val="accent5">
                <a:lumMod val="20000"/>
                <a:lumOff val="80000"/>
              </a:schemeClr>
            </a:outerShdw>
          </a:effectLst>
        </p:spPr>
        <p:txBody>
          <a:bodyPr>
            <a:normAutofit lnSpcReduction="1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50000"/>
              </a:lnSpc>
              <a:buNone/>
            </a:pPr>
            <a:r>
              <a:rPr lang="en-US" altLang="zh-CN" sz="1800" b="1" dirty="0">
                <a:solidFill>
                  <a:srgbClr val="5B9BD5"/>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zh-SG"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区域资源优势系数与区域生产能力裕度系数</a:t>
            </a:r>
            <a:endParaRPr lang="en-US" altLang="zh-CN" sz="22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资源优势系数取值越大，该区域发展该产业的资源优势越充分。具体分为两类：绝对优势系数是区域某产业关键资源的拥有量与全国拥有量之比；相对优势系数是区域某产业关键资源的人均拥有量与全国人均拥有量之比。</a:t>
            </a:r>
            <a:endParaRPr lang="en-US" altLang="zh-CN" sz="2400" dirty="0">
              <a:solidFill>
                <a:srgbClr val="000000"/>
              </a:solidFill>
              <a:latin typeface="华文楷体" panose="02010600040101010101" charset="-122"/>
              <a:ea typeface="华文楷体" panose="02010600040101010101" charset="-122"/>
            </a:endParaRPr>
          </a:p>
          <a:p>
            <a:pPr>
              <a:lnSpc>
                <a:spcPct val="150000"/>
              </a:lnSpc>
              <a:spcAft>
                <a:spcPts val="0"/>
              </a:spcAft>
              <a:buNone/>
            </a:pPr>
            <a:r>
              <a:rPr lang="zh-CN" altLang="en-US" sz="2400" dirty="0">
                <a:solidFill>
                  <a:srgbClr val="000000"/>
                </a:solidFill>
                <a:latin typeface="华文楷体" panose="02010600040101010101" charset="-122"/>
                <a:ea typeface="华文楷体" panose="02010600040101010101" charset="-122"/>
              </a:rPr>
              <a:t>                区域生产能力裕度系数，是区域某产业现有生产能力与标准生产能力之比。确定标准生产能力时：若产业以资源约束为主，标准生产能力是该产业在本区域关键资源合理开发条件下应达到的生产能力；若产业以市场需求约束为主，标准生产能力采用该产业现有及潜在市场的需求量来代替；若两种约束并存，可用加权方法确定标准生产能力。</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（二）单个地区经济结构分析指标</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5475438"/>
              </a:xfrm>
              <a:ln w="25400">
                <a:noFill/>
              </a:ln>
              <a:effectLst>
                <a:outerShdw blurRad="50800" dist="50800" dir="5400000" algn="ctr" rotWithShape="0">
                  <a:schemeClr val="accent5">
                    <a:lumMod val="20000"/>
                    <a:lumOff val="80000"/>
                  </a:schemeClr>
                </a:outerShdw>
              </a:effectLst>
            </p:spPr>
            <p:txBody>
              <a:bodyPr>
                <a:normAutofit fontScale="925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ts val="4200"/>
                  </a:lnSpc>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4</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效率工资系数</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Aft>
                    <a:spcPts val="0"/>
                  </a:spcAft>
                  <a:buNone/>
                </a:pPr>
                <a:r>
                  <a:rPr lang="zh-CN" altLang="en-US" sz="2400" dirty="0">
                    <a:solidFill>
                      <a:srgbClr val="000000"/>
                    </a:solidFill>
                    <a:latin typeface="华文楷体" panose="02010600040101010101" charset="-122"/>
                    <a:ea typeface="华文楷体" panose="02010600040101010101" charset="-122"/>
                  </a:rPr>
                  <a:t>              人力资本优势不仅来自劳动力绝对成本，还与其相对成本有关。效率工资系数反映一个区域劳动力资源的相对优势，也称单位劳动成本。</a:t>
                </a:r>
                <a:endParaRPr lang="en-US" altLang="zh-CN" sz="2400" dirty="0">
                  <a:solidFill>
                    <a:srgbClr val="000000"/>
                  </a:solidFill>
                  <a:latin typeface="华文楷体" panose="02010600040101010101" charset="-122"/>
                  <a:ea typeface="华文楷体" panose="02010600040101010101" charset="-122"/>
                </a:endParaRPr>
              </a:p>
              <a:p>
                <a:pPr>
                  <a:lnSpc>
                    <a:spcPct val="150000"/>
                  </a:lnSpc>
                  <a:spcAft>
                    <a:spcPts val="0"/>
                  </a:spcAft>
                  <a:buNone/>
                </a:pPr>
                <a14:m>
                  <m:oMathPara xmlns:m="http://schemas.openxmlformats.org/officeDocument/2006/math">
                    <m:oMathParaPr>
                      <m:jc m:val="centerGroup"/>
                    </m:oMathParaPr>
                    <m:oMath xmlns:m="http://schemas.openxmlformats.org/officeDocument/2006/math">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𝑈𝐿𝐶</m:t>
                          </m:r>
                        </m:e>
                        <m:sub>
                          <m:r>
                            <a:rPr lang="en-US" altLang="zh-CN" sz="1800" b="0" i="1" smtClean="0">
                              <a:solidFill>
                                <a:srgbClr val="000000"/>
                              </a:solidFill>
                              <a:latin typeface="Cambria Math" panose="02040503050406030204" pitchFamily="18" charset="0"/>
                              <a:ea typeface="华文楷体" panose="02010600040101010101" charset="-122"/>
                            </a:rPr>
                            <m:t>𝑖</m:t>
                          </m:r>
                        </m:sub>
                      </m:sSub>
                      <m:r>
                        <a:rPr lang="en-US" altLang="zh-CN" sz="1800" b="0" i="1" smtClean="0">
                          <a:solidFill>
                            <a:srgbClr val="000000"/>
                          </a:solidFill>
                          <a:latin typeface="Cambria Math" panose="02040503050406030204" pitchFamily="18" charset="0"/>
                          <a:ea typeface="华文楷体" panose="02010600040101010101" charset="-122"/>
                        </a:rPr>
                        <m:t>=</m:t>
                      </m:r>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𝑤</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d>
                            <m:dPr>
                              <m:ctrlPr>
                                <a:rPr lang="en-US" altLang="zh-CN" sz="1800" b="0" i="1" smtClean="0">
                                  <a:solidFill>
                                    <a:srgbClr val="000000"/>
                                  </a:solidFill>
                                  <a:latin typeface="Cambria Math" panose="02040503050406030204" pitchFamily="18" charset="0"/>
                                  <a:ea typeface="华文楷体" panose="02010600040101010101" charset="-122"/>
                                </a:rPr>
                              </m:ctrlPr>
                            </m:dPr>
                            <m:e>
                              <m:f>
                                <m:fPr>
                                  <m:ctrlPr>
                                    <a:rPr lang="en-US" altLang="zh-CN" sz="1800" b="0" i="1" smtClean="0">
                                      <a:solidFill>
                                        <a:srgbClr val="000000"/>
                                      </a:solidFill>
                                      <a:latin typeface="Cambria Math" panose="02040503050406030204" pitchFamily="18" charset="0"/>
                                      <a:ea typeface="华文楷体" panose="02010600040101010101" charset="-122"/>
                                    </a:rPr>
                                  </m:ctrlPr>
                                </m:fPr>
                                <m:num>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m:t>
                                      </m:r>
                                    </m:sub>
                                  </m:sSub>
                                </m:num>
                                <m:den>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𝐿</m:t>
                                      </m:r>
                                    </m:e>
                                    <m:sub>
                                      <m:r>
                                        <a:rPr lang="en-US" altLang="zh-CN" sz="1800" b="0" i="1" smtClean="0">
                                          <a:solidFill>
                                            <a:srgbClr val="000000"/>
                                          </a:solidFill>
                                          <a:latin typeface="Cambria Math" panose="02040503050406030204" pitchFamily="18" charset="0"/>
                                          <a:ea typeface="华文楷体" panose="02010600040101010101" charset="-122"/>
                                        </a:rPr>
                                        <m:t>𝑖</m:t>
                                      </m:r>
                                    </m:sub>
                                  </m:sSub>
                                </m:den>
                              </m:f>
                            </m:e>
                          </m:d>
                        </m:den>
                      </m:f>
                      <m:r>
                        <a:rPr lang="en-US" altLang="zh-CN" sz="1800" b="0" i="1" smtClean="0">
                          <a:solidFill>
                            <a:srgbClr val="000000"/>
                          </a:solidFill>
                          <a:latin typeface="Cambria Math" panose="02040503050406030204" pitchFamily="18" charset="0"/>
                          <a:ea typeface="Cambria Math" panose="02040503050406030204" pitchFamily="18" charset="0"/>
                        </a:rPr>
                        <m:t>×100% </m:t>
                      </m:r>
                    </m:oMath>
                  </m:oMathPara>
                </a14:m>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其中</a:t>
                </a:r>
                <a:r>
                  <a:rPr lang="en-US" altLang="zh-CN" sz="2400" dirty="0">
                    <a:solidFill>
                      <a:srgbClr val="000000"/>
                    </a:solidFill>
                    <a:latin typeface="华文楷体" panose="02010600040101010101" charset="-122"/>
                    <a:ea typeface="华文楷体" panose="02010600040101010101" charset="-122"/>
                  </a:rPr>
                  <a:t>,</a:t>
                </a:r>
                <a:r>
                  <a:rPr lang="zh-CN" altLang="en-US" sz="2400" dirty="0">
                    <a:solidFill>
                      <a:srgbClr val="000000"/>
                    </a:solidFill>
                    <a:latin typeface="华文楷体" panose="02010600040101010101" charset="-122"/>
                    <a:ea typeface="华文楷体" panose="02010600040101010101" charset="-122"/>
                  </a:rPr>
                  <a:t>该指标取值越低，说明为取得特定生产效率需付出的工资越少，该地区劳动力资源优势越突出；反之，亦反。该指标将劳动力的工资水平与生产率结合考虑，能更准确地反映区域劳动力资源的优势程度。将其用于国际比较，还可衡量国际（价格）竞争力。</a:t>
                </a:r>
                <a:endParaRPr lang="en-US" altLang="zh-CN" sz="24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5475438"/>
              </a:xfrm>
              <a:blipFill rotWithShape="1">
                <a:blip r:embed="rId2"/>
                <a:stretch>
                  <a:fillRect l="-379" r="-374" b="-14813"/>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55</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一、区域经济布局结构统计</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（二）单个地区经济结构分析指标</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8" name="Rectangle 9"/>
              <p:cNvSpPr>
                <a:spLocks noGrp="1" noChangeArrowheads="1"/>
              </p:cNvSpPr>
              <p:nvPr>
                <p:ph idx="1"/>
              </p:nvPr>
            </p:nvSpPr>
            <p:spPr>
              <a:xfrm>
                <a:off x="615315" y="909320"/>
                <a:ext cx="11386820" cy="6149206"/>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p>
              <a:p>
                <a:pPr>
                  <a:lnSpc>
                    <a:spcPct val="150000"/>
                  </a:lnSpc>
                  <a:buNone/>
                </a:pPr>
                <a:r>
                  <a:rPr lang="zh-CN" altLang="en-US" sz="2400" dirty="0">
                    <a:solidFill>
                      <a:srgbClr val="000000"/>
                    </a:solidFill>
                    <a:latin typeface="华文楷体" panose="02010600040101010101" charset="-122"/>
                    <a:ea typeface="华文楷体" panose="02010600040101010101" charset="-122"/>
                  </a:rPr>
                  <a:t>              偏离份额分析法的基本思路：首先，将区域经济的实际增长量与应实现增长量之差分解为产业结构因素和竞争力因素；进而从这两方面解释区域经济增长速度的差异，分析二者的影响大小。</a:t>
                </a:r>
                <a:endParaRPr lang="en-US" altLang="zh-CN" sz="2400" dirty="0">
                  <a:solidFill>
                    <a:srgbClr val="000000"/>
                  </a:solidFill>
                  <a:latin typeface="华文楷体" panose="02010600040101010101" charset="-122"/>
                  <a:ea typeface="华文楷体" panose="02010600040101010101" charset="-122"/>
                </a:endParaRPr>
              </a:p>
              <a:p>
                <a:pPr>
                  <a:lnSpc>
                    <a:spcPct val="150000"/>
                  </a:lnSpc>
                  <a:spcAft>
                    <a:spcPts val="0"/>
                  </a:spcAft>
                  <a:buNone/>
                </a:pPr>
                <a:r>
                  <a:rPr lang="zh-CN" altLang="en-US" sz="2400" dirty="0">
                    <a:solidFill>
                      <a:srgbClr val="000000"/>
                    </a:solidFill>
                    <a:latin typeface="华文楷体" panose="02010600040101010101" charset="-122"/>
                    <a:ea typeface="华文楷体" panose="02010600040101010101" charset="-122"/>
                  </a:rPr>
                  <a:t>              偏离份额分析法的基本模型为：</a:t>
                </a:r>
                <a:endParaRPr lang="en-US" altLang="zh-CN" sz="2400" dirty="0">
                  <a:solidFill>
                    <a:srgbClr val="000000"/>
                  </a:solidFill>
                  <a:latin typeface="华文楷体" panose="02010600040101010101" charset="-122"/>
                  <a:ea typeface="华文楷体" panose="02010600040101010101" charset="-122"/>
                </a:endParaRPr>
              </a:p>
              <a:p>
                <a:pPr>
                  <a:lnSpc>
                    <a:spcPct val="150000"/>
                  </a:lnSpc>
                  <a:spcAft>
                    <a:spcPts val="0"/>
                  </a:spcAft>
                  <a:buNone/>
                </a:pPr>
                <a14:m>
                  <m:oMathPara xmlns:m="http://schemas.openxmlformats.org/officeDocument/2006/math">
                    <m:oMathParaPr>
                      <m:jc m:val="centerGroup"/>
                    </m:oMathParaPr>
                    <m:oMath xmlns:m="http://schemas.openxmlformats.org/officeDocument/2006/math">
                      <m:nary>
                        <m:naryPr>
                          <m:chr m:val="∑"/>
                          <m:supHide m:val="on"/>
                          <m:ctrlPr>
                            <a:rPr lang="en-US" altLang="zh-CN" sz="1800" i="1" smtClean="0">
                              <a:solidFill>
                                <a:srgbClr val="000000"/>
                              </a:solidFill>
                              <a:latin typeface="Cambria Math" panose="02040503050406030204" pitchFamily="18" charset="0"/>
                              <a:ea typeface="华文楷体" panose="02010600040101010101" charset="-122"/>
                            </a:rPr>
                          </m:ctrlPr>
                        </m:naryPr>
                        <m:sub>
                          <m:r>
                            <m:rPr>
                              <m:brk m:alnAt="7"/>
                            </m:rPr>
                            <a:rPr lang="en-US" altLang="zh-CN" sz="1800" b="0" i="1" smtClean="0">
                              <a:solidFill>
                                <a:srgbClr val="000000"/>
                              </a:solidFill>
                              <a:latin typeface="Cambria Math" panose="02040503050406030204" pitchFamily="18" charset="0"/>
                              <a:ea typeface="华文楷体" panose="02010600040101010101" charset="-122"/>
                            </a:rPr>
                            <m:t>𝑖</m:t>
                          </m:r>
                        </m:sub>
                        <m:sup/>
                        <m:e>
                          <m:r>
                            <a:rPr lang="en-US" altLang="zh-CN" sz="1800" i="1" smtClean="0">
                              <a:solidFill>
                                <a:srgbClr val="000000"/>
                              </a:solidFill>
                              <a:latin typeface="Cambria Math" panose="02040503050406030204" pitchFamily="18" charset="0"/>
                              <a:ea typeface="Cambria Math" panose="02040503050406030204" pitchFamily="18" charset="0"/>
                            </a:rPr>
                            <m:t>∆</m:t>
                          </m:r>
                          <m:sSub>
                            <m:sSubPr>
                              <m:ctrlPr>
                                <a:rPr lang="en-US" altLang="zh-CN" sz="180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𝑌</m:t>
                              </m:r>
                            </m:e>
                            <m:sub>
                              <m:r>
                                <a:rPr lang="en-US" altLang="zh-CN" sz="1800" b="0" i="1" smtClean="0">
                                  <a:solidFill>
                                    <a:srgbClr val="000000"/>
                                  </a:solidFill>
                                  <a:latin typeface="Cambria Math" panose="02040503050406030204" pitchFamily="18" charset="0"/>
                                  <a:ea typeface="Cambria Math" panose="02040503050406030204" pitchFamily="18" charset="0"/>
                                </a:rPr>
                                <m:t>𝑖𝑗</m:t>
                              </m:r>
                            </m:sub>
                          </m:sSub>
                          <m:r>
                            <a:rPr lang="en-US" altLang="zh-CN" sz="1800" b="0" i="1" smtClean="0">
                              <a:solidFill>
                                <a:srgbClr val="000000"/>
                              </a:solidFill>
                              <a:latin typeface="Cambria Math" panose="02040503050406030204" pitchFamily="18" charset="0"/>
                              <a:ea typeface="Cambria Math" panose="02040503050406030204" pitchFamily="18" charset="0"/>
                            </a:rPr>
                            <m:t>=</m:t>
                          </m:r>
                          <m:nary>
                            <m:naryPr>
                              <m:chr m:val="∑"/>
                              <m:supHide m:val="on"/>
                              <m:ctrlPr>
                                <a:rPr lang="en-US" altLang="zh-CN" sz="1800" b="0" i="1" smtClean="0">
                                  <a:solidFill>
                                    <a:srgbClr val="000000"/>
                                  </a:solidFill>
                                  <a:latin typeface="Cambria Math" panose="02040503050406030204" pitchFamily="18" charset="0"/>
                                  <a:ea typeface="Cambria Math" panose="02040503050406030204" pitchFamily="18" charset="0"/>
                                </a:rPr>
                              </m:ctrlPr>
                            </m:naryPr>
                            <m:sub>
                              <m:r>
                                <m:rPr>
                                  <m:brk m:alnAt="7"/>
                                </m:rPr>
                                <a:rPr lang="en-US" altLang="zh-CN" sz="1800" b="0" i="1" smtClean="0">
                                  <a:solidFill>
                                    <a:srgbClr val="000000"/>
                                  </a:solidFill>
                                  <a:latin typeface="Cambria Math" panose="02040503050406030204" pitchFamily="18" charset="0"/>
                                  <a:ea typeface="Cambria Math" panose="02040503050406030204" pitchFamily="18" charset="0"/>
                                </a:rPr>
                                <m:t>𝑖</m:t>
                              </m:r>
                            </m:sub>
                            <m:sup/>
                            <m:e>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𝑅</m:t>
                                  </m:r>
                                </m:e>
                                <m:sub>
                                  <m:r>
                                    <a:rPr lang="en-US" altLang="zh-CN" sz="1800" b="0" i="1" smtClean="0">
                                      <a:solidFill>
                                        <a:srgbClr val="000000"/>
                                      </a:solidFill>
                                      <a:latin typeface="Cambria Math" panose="02040503050406030204" pitchFamily="18" charset="0"/>
                                      <a:ea typeface="Cambria Math" panose="02040503050406030204" pitchFamily="18" charset="0"/>
                                    </a:rPr>
                                    <m:t>0</m:t>
                                  </m:r>
                                </m:sub>
                              </m:sSub>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𝑌</m:t>
                                  </m:r>
                                </m:e>
                                <m:sub>
                                  <m:r>
                                    <a:rPr lang="en-US" altLang="zh-CN" sz="1800" b="0" i="1" smtClean="0">
                                      <a:solidFill>
                                        <a:srgbClr val="000000"/>
                                      </a:solidFill>
                                      <a:latin typeface="Cambria Math" panose="02040503050406030204" pitchFamily="18" charset="0"/>
                                      <a:ea typeface="Cambria Math" panose="02040503050406030204" pitchFamily="18" charset="0"/>
                                    </a:rPr>
                                    <m:t>𝑖𝑗</m:t>
                                  </m:r>
                                </m:sub>
                              </m:sSub>
                              <m:r>
                                <a:rPr lang="en-US" altLang="zh-CN" sz="1800" b="0" i="1" smtClean="0">
                                  <a:solidFill>
                                    <a:srgbClr val="000000"/>
                                  </a:solidFill>
                                  <a:latin typeface="Cambria Math" panose="02040503050406030204" pitchFamily="18" charset="0"/>
                                  <a:ea typeface="Cambria Math" panose="02040503050406030204" pitchFamily="18" charset="0"/>
                                </a:rPr>
                                <m:t>+</m:t>
                              </m:r>
                              <m:nary>
                                <m:naryPr>
                                  <m:chr m:val="∑"/>
                                  <m:supHide m:val="on"/>
                                  <m:ctrlPr>
                                    <a:rPr lang="en-US" altLang="zh-CN" sz="1800" b="0" i="1" smtClean="0">
                                      <a:solidFill>
                                        <a:srgbClr val="000000"/>
                                      </a:solidFill>
                                      <a:latin typeface="Cambria Math" panose="02040503050406030204" pitchFamily="18" charset="0"/>
                                      <a:ea typeface="Cambria Math" panose="02040503050406030204" pitchFamily="18" charset="0"/>
                                    </a:rPr>
                                  </m:ctrlPr>
                                </m:naryPr>
                                <m:sub>
                                  <m:r>
                                    <m:rPr>
                                      <m:brk m:alnAt="7"/>
                                    </m:rPr>
                                    <a:rPr lang="en-US" altLang="zh-CN" sz="1800" b="0" i="1" smtClean="0">
                                      <a:solidFill>
                                        <a:srgbClr val="000000"/>
                                      </a:solidFill>
                                      <a:latin typeface="Cambria Math" panose="02040503050406030204" pitchFamily="18" charset="0"/>
                                      <a:ea typeface="Cambria Math" panose="02040503050406030204" pitchFamily="18" charset="0"/>
                                    </a:rPr>
                                    <m:t>𝑖</m:t>
                                  </m:r>
                                </m:sub>
                                <m:sup/>
                                <m:e>
                                  <m:d>
                                    <m:dPr>
                                      <m:ctrlPr>
                                        <a:rPr lang="en-US" altLang="zh-CN" sz="1800" b="0" i="1" smtClean="0">
                                          <a:solidFill>
                                            <a:srgbClr val="000000"/>
                                          </a:solidFill>
                                          <a:latin typeface="Cambria Math" panose="02040503050406030204" pitchFamily="18" charset="0"/>
                                          <a:ea typeface="Cambria Math" panose="02040503050406030204" pitchFamily="18" charset="0"/>
                                        </a:rPr>
                                      </m:ctrlPr>
                                    </m:dPr>
                                    <m:e>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𝑅</m:t>
                                          </m:r>
                                        </m:e>
                                        <m:sub>
                                          <m:r>
                                            <a:rPr lang="en-US" altLang="zh-CN" sz="1800" b="0" i="1" smtClean="0">
                                              <a:solidFill>
                                                <a:srgbClr val="000000"/>
                                              </a:solidFill>
                                              <a:latin typeface="Cambria Math" panose="02040503050406030204" pitchFamily="18" charset="0"/>
                                              <a:ea typeface="Cambria Math" panose="02040503050406030204" pitchFamily="18" charset="0"/>
                                            </a:rPr>
                                            <m:t>𝑖</m:t>
                                          </m:r>
                                          <m:r>
                                            <a:rPr lang="en-US" altLang="zh-CN" sz="1800" b="0" i="1" smtClean="0">
                                              <a:solidFill>
                                                <a:srgbClr val="000000"/>
                                              </a:solidFill>
                                              <a:latin typeface="Cambria Math" panose="02040503050406030204" pitchFamily="18" charset="0"/>
                                              <a:ea typeface="Cambria Math" panose="02040503050406030204" pitchFamily="18" charset="0"/>
                                            </a:rPr>
                                            <m:t>0</m:t>
                                          </m:r>
                                        </m:sub>
                                      </m:sSub>
                                      <m:r>
                                        <a:rPr lang="en-US" altLang="zh-CN" sz="1800" b="0" i="1" smtClean="0">
                                          <a:solidFill>
                                            <a:srgbClr val="000000"/>
                                          </a:solidFill>
                                          <a:latin typeface="Cambria Math" panose="02040503050406030204" pitchFamily="18" charset="0"/>
                                          <a:ea typeface="Cambria Math" panose="02040503050406030204" pitchFamily="18" charset="0"/>
                                        </a:rPr>
                                        <m:t>−</m:t>
                                      </m:r>
                                      <m:sSub>
                                        <m:sSubPr>
                                          <m:ctrlPr>
                                            <a:rPr lang="en-US" altLang="zh-CN" sz="1800" b="0" i="1" smtClean="0">
                                              <a:solidFill>
                                                <a:srgbClr val="000000"/>
                                              </a:solidFill>
                                              <a:latin typeface="Cambria Math" panose="02040503050406030204" pitchFamily="18" charset="0"/>
                                              <a:ea typeface="Cambria Math" panose="02040503050406030204" pitchFamily="18" charset="0"/>
                                            </a:rPr>
                                          </m:ctrlPr>
                                        </m:sSubPr>
                                        <m:e>
                                          <m:r>
                                            <a:rPr lang="en-US" altLang="zh-CN" sz="1800" b="0" i="1" smtClean="0">
                                              <a:solidFill>
                                                <a:srgbClr val="000000"/>
                                              </a:solidFill>
                                              <a:latin typeface="Cambria Math" panose="02040503050406030204" pitchFamily="18" charset="0"/>
                                              <a:ea typeface="Cambria Math" panose="02040503050406030204" pitchFamily="18" charset="0"/>
                                            </a:rPr>
                                            <m:t>𝑅</m:t>
                                          </m:r>
                                        </m:e>
                                        <m:sub>
                                          <m:r>
                                            <a:rPr lang="en-US" altLang="zh-CN" sz="1800" b="0" i="1" smtClean="0">
                                              <a:solidFill>
                                                <a:srgbClr val="000000"/>
                                              </a:solidFill>
                                              <a:latin typeface="Cambria Math" panose="02040503050406030204" pitchFamily="18" charset="0"/>
                                              <a:ea typeface="Cambria Math" panose="02040503050406030204" pitchFamily="18" charset="0"/>
                                            </a:rPr>
                                            <m:t>0</m:t>
                                          </m:r>
                                        </m:sub>
                                      </m:sSub>
                                    </m:e>
                                  </m:d>
                                </m:e>
                              </m:nary>
                            </m:e>
                          </m:nary>
                        </m:e>
                      </m:nary>
                      <m:sSub>
                        <m:sSubPr>
                          <m:ctrlPr>
                            <a:rPr lang="en-US" altLang="zh-CN" sz="180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r>
                        <a:rPr lang="en-US" altLang="zh-CN" sz="1800" b="0" i="1" smtClean="0">
                          <a:solidFill>
                            <a:srgbClr val="000000"/>
                          </a:solidFill>
                          <a:latin typeface="Cambria Math" panose="02040503050406030204" pitchFamily="18" charset="0"/>
                          <a:ea typeface="华文楷体" panose="02010600040101010101" charset="-122"/>
                        </a:rPr>
                        <m:t>+</m:t>
                      </m:r>
                      <m:nary>
                        <m:naryPr>
                          <m:chr m:val="∑"/>
                          <m:supHide m:val="on"/>
                          <m:ctrlPr>
                            <a:rPr lang="en-US" altLang="zh-CN" sz="1800" b="0" i="1" smtClean="0">
                              <a:solidFill>
                                <a:srgbClr val="000000"/>
                              </a:solidFill>
                              <a:latin typeface="Cambria Math" panose="02040503050406030204" pitchFamily="18" charset="0"/>
                              <a:ea typeface="华文楷体" panose="02010600040101010101" charset="-122"/>
                            </a:rPr>
                          </m:ctrlPr>
                        </m:naryPr>
                        <m:sub>
                          <m:r>
                            <m:rPr>
                              <m:brk m:alnAt="7"/>
                            </m:rPr>
                            <a:rPr lang="en-US" altLang="zh-CN" sz="1800" b="0" i="1" smtClean="0">
                              <a:solidFill>
                                <a:srgbClr val="000000"/>
                              </a:solidFill>
                              <a:latin typeface="Cambria Math" panose="02040503050406030204" pitchFamily="18" charset="0"/>
                              <a:ea typeface="华文楷体" panose="02010600040101010101" charset="-122"/>
                            </a:rPr>
                            <m:t>𝑖</m:t>
                          </m:r>
                        </m:sub>
                        <m:sup/>
                        <m:e>
                          <m:d>
                            <m:dPr>
                              <m:ctrlPr>
                                <a:rPr lang="en-US" altLang="zh-CN" sz="1800" b="0" i="1" smtClean="0">
                                  <a:solidFill>
                                    <a:srgbClr val="000000"/>
                                  </a:solidFill>
                                  <a:latin typeface="Cambria Math" panose="02040503050406030204" pitchFamily="18" charset="0"/>
                                  <a:ea typeface="华文楷体" panose="02010600040101010101" charset="-122"/>
                                </a:rPr>
                              </m:ctrlPr>
                            </m:dPr>
                            <m:e>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𝑅</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r>
                                <a:rPr lang="en-US" altLang="zh-CN" sz="1800" b="0" i="1" smtClean="0">
                                  <a:solidFill>
                                    <a:srgbClr val="000000"/>
                                  </a:solidFill>
                                  <a:latin typeface="Cambria Math" panose="02040503050406030204" pitchFamily="18" charset="0"/>
                                  <a:ea typeface="华文楷体" panose="02010600040101010101" charset="-122"/>
                                </a:rPr>
                                <m:t>−</m:t>
                              </m:r>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𝑅</m:t>
                                  </m:r>
                                </m:e>
                                <m:sub>
                                  <m:r>
                                    <a:rPr lang="en-US" altLang="zh-CN" sz="1800" b="0" i="1" smtClean="0">
                                      <a:solidFill>
                                        <a:srgbClr val="000000"/>
                                      </a:solidFill>
                                      <a:latin typeface="Cambria Math" panose="02040503050406030204" pitchFamily="18" charset="0"/>
                                      <a:ea typeface="华文楷体" panose="02010600040101010101" charset="-122"/>
                                    </a:rPr>
                                    <m:t>𝑖</m:t>
                                  </m:r>
                                  <m:r>
                                    <a:rPr lang="en-US" altLang="zh-CN" sz="1800" b="0" i="1" smtClean="0">
                                      <a:solidFill>
                                        <a:srgbClr val="000000"/>
                                      </a:solidFill>
                                      <a:latin typeface="Cambria Math" panose="02040503050406030204" pitchFamily="18" charset="0"/>
                                      <a:ea typeface="华文楷体" panose="02010600040101010101" charset="-122"/>
                                    </a:rPr>
                                    <m:t>0</m:t>
                                  </m:r>
                                </m:sub>
                              </m:sSub>
                            </m:e>
                          </m:d>
                        </m:e>
                      </m:nary>
                      <m:sSub>
                        <m:sSubPr>
                          <m:ctrlPr>
                            <a:rPr lang="en-US" altLang="zh-CN" sz="1800" b="0" i="1" smtClean="0">
                              <a:solidFill>
                                <a:srgbClr val="000000"/>
                              </a:solidFill>
                              <a:latin typeface="Cambria Math" panose="02040503050406030204" pitchFamily="18" charset="0"/>
                              <a:ea typeface="华文楷体" panose="02010600040101010101" charset="-122"/>
                            </a:rPr>
                          </m:ctrlPr>
                        </m:sSubPr>
                        <m:e>
                          <m:r>
                            <a:rPr lang="en-US" altLang="zh-CN" sz="1800" b="0" i="1" smtClean="0">
                              <a:solidFill>
                                <a:srgbClr val="000000"/>
                              </a:solidFill>
                              <a:latin typeface="Cambria Math" panose="02040503050406030204" pitchFamily="18" charset="0"/>
                              <a:ea typeface="华文楷体" panose="02010600040101010101" charset="-122"/>
                            </a:rPr>
                            <m:t>𝑌</m:t>
                          </m:r>
                        </m:e>
                        <m:sub>
                          <m:r>
                            <a:rPr lang="en-US" altLang="zh-CN" sz="1800" b="0" i="1" smtClean="0">
                              <a:solidFill>
                                <a:srgbClr val="000000"/>
                              </a:solidFill>
                              <a:latin typeface="Cambria Math" panose="02040503050406030204" pitchFamily="18" charset="0"/>
                              <a:ea typeface="华文楷体" panose="02010600040101010101" charset="-122"/>
                            </a:rPr>
                            <m:t>𝑖𝑗</m:t>
                          </m:r>
                        </m:sub>
                      </m:sSub>
                    </m:oMath>
                  </m:oMathPara>
                </a14:m>
                <a:endParaRPr lang="en-US" altLang="zh-CN" sz="1800" dirty="0">
                  <a:solidFill>
                    <a:srgbClr val="000000"/>
                  </a:solidFill>
                  <a:latin typeface="华文楷体" panose="02010600040101010101" charset="-122"/>
                  <a:ea typeface="华文楷体" panose="02010600040101010101" charset="-122"/>
                </a:endParaRPr>
              </a:p>
              <a:p>
                <a:pPr>
                  <a:lnSpc>
                    <a:spcPct val="150000"/>
                  </a:lnSpc>
                  <a:buNone/>
                </a:pPr>
                <a:r>
                  <a:rPr lang="zh-CN" altLang="en-US" sz="18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式中，</a:t>
                </a:r>
                <a14:m>
                  <m:oMath xmlns:m="http://schemas.openxmlformats.org/officeDocument/2006/math">
                    <m:r>
                      <a:rPr lang="zh-CN" altLang="en-US" sz="2400" i="1" dirty="0" smtClean="0">
                        <a:solidFill>
                          <a:srgbClr val="000000"/>
                        </a:solidFill>
                        <a:latin typeface="Cambria Math" panose="02040503050406030204" pitchFamily="18" charset="0"/>
                        <a:ea typeface="华文楷体" panose="02010600040101010101" charset="-122"/>
                      </a:rPr>
                      <m:t>∆</m:t>
                    </m:r>
                    <m:sSub>
                      <m:sSubPr>
                        <m:ctrlPr>
                          <a:rPr lang="en-US" altLang="zh-CN" sz="2400" i="1" dirty="0" smtClean="0">
                            <a:solidFill>
                              <a:srgbClr val="000000"/>
                            </a:solidFill>
                            <a:latin typeface="Cambria Math" panose="02040503050406030204" pitchFamily="18" charset="0"/>
                            <a:ea typeface="华文楷体" panose="02010600040101010101" charset="-122"/>
                          </a:rPr>
                        </m:ctrlPr>
                      </m:sSubPr>
                      <m:e>
                        <m:r>
                          <a:rPr lang="en-US" altLang="zh-CN" sz="2400" b="0" i="1" dirty="0" smtClean="0">
                            <a:solidFill>
                              <a:srgbClr val="000000"/>
                            </a:solidFill>
                            <a:latin typeface="Cambria Math" panose="02040503050406030204" pitchFamily="18" charset="0"/>
                            <a:ea typeface="华文楷体" panose="02010600040101010101" charset="-122"/>
                          </a:rPr>
                          <m:t>𝑌</m:t>
                        </m:r>
                      </m:e>
                      <m:sub>
                        <m:r>
                          <a:rPr lang="en-US" altLang="zh-CN" sz="2400" b="0" i="1" dirty="0" smtClean="0">
                            <a:solidFill>
                              <a:srgbClr val="000000"/>
                            </a:solidFill>
                            <a:latin typeface="Cambria Math" panose="02040503050406030204" pitchFamily="18" charset="0"/>
                            <a:ea typeface="华文楷体" panose="02010600040101010101" charset="-122"/>
                          </a:rPr>
                          <m:t>𝑖𝑗</m:t>
                        </m:r>
                      </m:sub>
                    </m:sSub>
                  </m:oMath>
                </a14:m>
                <a:r>
                  <a:rPr lang="zh-CN" altLang="en-US" sz="2400" dirty="0">
                    <a:solidFill>
                      <a:srgbClr val="000000"/>
                    </a:solidFill>
                    <a:latin typeface="华文楷体" panose="02010600040101010101" charset="-122"/>
                    <a:ea typeface="华文楷体" panose="02010600040101010101" charset="-122"/>
                  </a:rPr>
                  <a:t>为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区域第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部门增加值增长额；</a:t>
                </a:r>
                <a:r>
                  <a:rPr lang="en-US" altLang="zh-CN" sz="2400" dirty="0">
                    <a:solidFill>
                      <a:srgbClr val="000000"/>
                    </a:solidFill>
                    <a:ea typeface="华文楷体" panose="02010600040101010101" charset="-122"/>
                  </a:rPr>
                  <a:t> </a:t>
                </a:r>
                <a14:m>
                  <m:oMath xmlns:m="http://schemas.openxmlformats.org/officeDocument/2006/math">
                    <m:sSub>
                      <m:sSubPr>
                        <m:ctrlPr>
                          <a:rPr lang="en-US" altLang="zh-CN" sz="2400" i="1" dirty="0">
                            <a:solidFill>
                              <a:srgbClr val="000000"/>
                            </a:solidFill>
                            <a:latin typeface="Cambria Math" panose="02040503050406030204" pitchFamily="18" charset="0"/>
                            <a:ea typeface="华文楷体" panose="02010600040101010101" charset="-122"/>
                          </a:rPr>
                        </m:ctrlPr>
                      </m:sSubPr>
                      <m:e>
                        <m:r>
                          <a:rPr lang="en-US" altLang="zh-CN" sz="2400" i="1" dirty="0">
                            <a:solidFill>
                              <a:srgbClr val="000000"/>
                            </a:solidFill>
                            <a:latin typeface="Cambria Math" panose="02040503050406030204" pitchFamily="18" charset="0"/>
                            <a:ea typeface="华文楷体" panose="02010600040101010101" charset="-122"/>
                          </a:rPr>
                          <m:t>𝑌</m:t>
                        </m:r>
                      </m:e>
                      <m:sub>
                        <m:r>
                          <a:rPr lang="en-US" altLang="zh-CN" sz="2400" i="1" dirty="0">
                            <a:solidFill>
                              <a:srgbClr val="000000"/>
                            </a:solidFill>
                            <a:latin typeface="Cambria Math" panose="02040503050406030204" pitchFamily="18" charset="0"/>
                            <a:ea typeface="华文楷体" panose="02010600040101010101" charset="-122"/>
                          </a:rPr>
                          <m:t>𝑖𝑗</m:t>
                        </m:r>
                      </m:sub>
                    </m:sSub>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为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oMath>
                </a14:m>
                <a:r>
                  <a:rPr lang="en-US" altLang="zh-CN" sz="2400" dirty="0">
                    <a:solidFill>
                      <a:srgbClr val="000000"/>
                    </a:solidFill>
                    <a:latin typeface="华文楷体" panose="02010600040101010101" charset="-122"/>
                    <a:ea typeface="华文楷体" panose="02010600040101010101" charset="-122"/>
                  </a:rPr>
                  <a:t> </a:t>
                </a:r>
                <a:r>
                  <a:rPr lang="zh-CN" altLang="en-US" sz="2400" dirty="0">
                    <a:solidFill>
                      <a:srgbClr val="000000"/>
                    </a:solidFill>
                    <a:latin typeface="华文楷体" panose="02010600040101010101" charset="-122"/>
                    <a:ea typeface="华文楷体" panose="02010600040101010101" charset="-122"/>
                  </a:rPr>
                  <a:t>区域第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部门基期增加值；</a:t>
                </a:r>
                <a14:m>
                  <m:oMath xmlns:m="http://schemas.openxmlformats.org/officeDocument/2006/math">
                    <m:sSub>
                      <m:sSubPr>
                        <m:ctrlPr>
                          <a:rPr lang="en-US" altLang="zh-CN" sz="2400" i="1" dirty="0" smtClean="0">
                            <a:solidFill>
                              <a:srgbClr val="000000"/>
                            </a:solidFill>
                            <a:latin typeface="Cambria Math" panose="02040503050406030204" pitchFamily="18" charset="0"/>
                            <a:ea typeface="华文楷体" panose="02010600040101010101" charset="-122"/>
                          </a:rPr>
                        </m:ctrlPr>
                      </m:sSubPr>
                      <m:e>
                        <m:r>
                          <a:rPr lang="en-US" altLang="zh-CN" sz="2400" b="0" i="1" dirty="0" smtClean="0">
                            <a:solidFill>
                              <a:srgbClr val="000000"/>
                            </a:solidFill>
                            <a:latin typeface="Cambria Math" panose="02040503050406030204" pitchFamily="18" charset="0"/>
                            <a:ea typeface="华文楷体" panose="02010600040101010101" charset="-122"/>
                          </a:rPr>
                          <m:t>𝑅</m:t>
                        </m:r>
                      </m:e>
                      <m:sub>
                        <m:r>
                          <a:rPr lang="en-US" altLang="zh-CN" sz="2400" b="0" i="1" dirty="0" smtClean="0">
                            <a:solidFill>
                              <a:srgbClr val="000000"/>
                            </a:solidFill>
                            <a:latin typeface="Cambria Math" panose="02040503050406030204" pitchFamily="18" charset="0"/>
                            <a:ea typeface="华文楷体" panose="02010600040101010101" charset="-122"/>
                          </a:rPr>
                          <m:t>𝑖𝑗</m:t>
                        </m:r>
                      </m:sub>
                    </m:sSub>
                  </m:oMath>
                </a14:m>
                <a:r>
                  <a:rPr lang="zh-CN" altLang="en-US" sz="2400" dirty="0">
                    <a:solidFill>
                      <a:srgbClr val="000000"/>
                    </a:solidFill>
                    <a:latin typeface="华文楷体" panose="02010600040101010101" charset="-122"/>
                    <a:ea typeface="华文楷体" panose="02010600040101010101" charset="-122"/>
                  </a:rPr>
                  <a:t>为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𝑗</m:t>
                    </m:r>
                  </m:oMath>
                </a14:m>
                <a:r>
                  <a:rPr lang="zh-CN" altLang="en-US" sz="2400" dirty="0">
                    <a:solidFill>
                      <a:srgbClr val="000000"/>
                    </a:solidFill>
                    <a:latin typeface="华文楷体" panose="02010600040101010101" charset="-122"/>
                    <a:ea typeface="华文楷体" panose="02010600040101010101" charset="-122"/>
                  </a:rPr>
                  <a:t>区域第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部门增长率；</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𝑅</m:t>
                        </m:r>
                      </m:e>
                      <m:sub>
                        <m:r>
                          <a:rPr lang="en-US" altLang="zh-CN" sz="2400" b="0" i="1" smtClean="0">
                            <a:solidFill>
                              <a:srgbClr val="000000"/>
                            </a:solidFill>
                            <a:latin typeface="Cambria Math" panose="02040503050406030204" pitchFamily="18" charset="0"/>
                            <a:ea typeface="华文楷体" panose="02010600040101010101" charset="-122"/>
                          </a:rPr>
                          <m:t>𝑖</m:t>
                        </m:r>
                        <m:r>
                          <a:rPr lang="en-US" altLang="zh-CN" sz="2400" b="0" i="1" smtClean="0">
                            <a:solidFill>
                              <a:srgbClr val="000000"/>
                            </a:solidFill>
                            <a:latin typeface="Cambria Math" panose="02040503050406030204" pitchFamily="18" charset="0"/>
                            <a:ea typeface="华文楷体" panose="02010600040101010101" charset="-122"/>
                          </a:rPr>
                          <m:t>0</m:t>
                        </m:r>
                      </m:sub>
                    </m:sSub>
                  </m:oMath>
                </a14:m>
                <a:r>
                  <a:rPr lang="zh-CN" altLang="en-US" sz="2400" dirty="0">
                    <a:solidFill>
                      <a:srgbClr val="000000"/>
                    </a:solidFill>
                    <a:latin typeface="华文楷体" panose="02010600040101010101" charset="-122"/>
                    <a:ea typeface="华文楷体" panose="02010600040101010101" charset="-122"/>
                  </a:rPr>
                  <a:t>和 </a:t>
                </a:r>
                <a14:m>
                  <m:oMath xmlns:m="http://schemas.openxmlformats.org/officeDocument/2006/math">
                    <m:sSub>
                      <m:sSubPr>
                        <m:ctrlPr>
                          <a:rPr lang="en-US" altLang="zh-CN" sz="2400" i="1" smtClean="0">
                            <a:solidFill>
                              <a:srgbClr val="000000"/>
                            </a:solidFill>
                            <a:latin typeface="Cambria Math" panose="02040503050406030204" pitchFamily="18" charset="0"/>
                            <a:ea typeface="华文楷体" panose="02010600040101010101" charset="-122"/>
                          </a:rPr>
                        </m:ctrlPr>
                      </m:sSubPr>
                      <m:e>
                        <m:r>
                          <a:rPr lang="en-US" altLang="zh-CN" sz="2400" b="0" i="1" smtClean="0">
                            <a:solidFill>
                              <a:srgbClr val="000000"/>
                            </a:solidFill>
                            <a:latin typeface="Cambria Math" panose="02040503050406030204" pitchFamily="18" charset="0"/>
                            <a:ea typeface="华文楷体" panose="02010600040101010101" charset="-122"/>
                          </a:rPr>
                          <m:t>𝑅</m:t>
                        </m:r>
                      </m:e>
                      <m:sub>
                        <m:r>
                          <a:rPr lang="en-US" altLang="zh-CN" sz="2400" b="0" i="1" smtClean="0">
                            <a:solidFill>
                              <a:srgbClr val="000000"/>
                            </a:solidFill>
                            <a:latin typeface="Cambria Math" panose="02040503050406030204" pitchFamily="18" charset="0"/>
                            <a:ea typeface="华文楷体" panose="02010600040101010101" charset="-122"/>
                          </a:rPr>
                          <m:t>0</m:t>
                        </m:r>
                      </m:sub>
                    </m:sSub>
                  </m:oMath>
                </a14:m>
                <a:r>
                  <a:rPr lang="zh-CN" altLang="en-US" sz="2400" dirty="0">
                    <a:solidFill>
                      <a:srgbClr val="000000"/>
                    </a:solidFill>
                    <a:latin typeface="华文楷体" panose="02010600040101010101" charset="-122"/>
                    <a:ea typeface="华文楷体" panose="02010600040101010101" charset="-122"/>
                  </a:rPr>
                  <a:t>分别为全国第 </a:t>
                </a:r>
                <a14:m>
                  <m:oMath xmlns:m="http://schemas.openxmlformats.org/officeDocument/2006/math">
                    <m:r>
                      <a:rPr lang="en-US" altLang="zh-CN" sz="2400" i="1" dirty="0" smtClean="0">
                        <a:solidFill>
                          <a:srgbClr val="000000"/>
                        </a:solidFill>
                        <a:latin typeface="Cambria Math" panose="02040503050406030204" pitchFamily="18" charset="0"/>
                        <a:ea typeface="华文楷体" panose="02010600040101010101" charset="-122"/>
                      </a:rPr>
                      <m:t>𝑖</m:t>
                    </m:r>
                    <m:r>
                      <a:rPr lang="en-US" altLang="zh-CN" sz="2400" i="1" dirty="0" smtClean="0">
                        <a:solidFill>
                          <a:srgbClr val="000000"/>
                        </a:solidFill>
                        <a:latin typeface="Cambria Math" panose="02040503050406030204" pitchFamily="18" charset="0"/>
                        <a:ea typeface="华文楷体" panose="02010600040101010101" charset="-122"/>
                      </a:rPr>
                      <m:t> </m:t>
                    </m:r>
                  </m:oMath>
                </a14:m>
                <a:r>
                  <a:rPr lang="zh-CN" altLang="en-US" sz="2400" dirty="0">
                    <a:solidFill>
                      <a:srgbClr val="000000"/>
                    </a:solidFill>
                    <a:latin typeface="华文楷体" panose="02010600040101010101" charset="-122"/>
                    <a:ea typeface="华文楷体" panose="02010600040101010101" charset="-122"/>
                  </a:rPr>
                  <a:t>部门增加值增长率和全国 </a:t>
                </a:r>
                <a:r>
                  <a:rPr lang="en-US" altLang="zh-CN" sz="2400" dirty="0">
                    <a:solidFill>
                      <a:srgbClr val="000000"/>
                    </a:solidFill>
                    <a:latin typeface="华文楷体" panose="02010600040101010101" charset="-122"/>
                    <a:ea typeface="华文楷体" panose="02010600040101010101" charset="-122"/>
                  </a:rPr>
                  <a:t>GDP </a:t>
                </a:r>
                <a:r>
                  <a:rPr lang="zh-CN" altLang="en-US" sz="2400" dirty="0">
                    <a:solidFill>
                      <a:srgbClr val="000000"/>
                    </a:solidFill>
                    <a:latin typeface="华文楷体" panose="02010600040101010101" charset="-122"/>
                    <a:ea typeface="华文楷体" panose="02010600040101010101" charset="-122"/>
                  </a:rPr>
                  <a:t>增长率。</a:t>
                </a:r>
                <a:endParaRPr lang="en-US" altLang="zh-CN" sz="2400" dirty="0">
                  <a:solidFill>
                    <a:srgbClr val="000000"/>
                  </a:solidFill>
                  <a:latin typeface="华文楷体" panose="02010600040101010101" charset="-122"/>
                  <a:ea typeface="华文楷体" panose="02010600040101010101" charset="-122"/>
                </a:endParaRPr>
              </a:p>
              <a:p>
                <a:pPr>
                  <a:lnSpc>
                    <a:spcPct val="150000"/>
                  </a:lnSpc>
                  <a:buNone/>
                </a:pPr>
                <a:endParaRPr lang="en-US" altLang="zh-CN" sz="1800" dirty="0">
                  <a:solidFill>
                    <a:srgbClr val="000000"/>
                  </a:solidFill>
                  <a:latin typeface="华文楷体" panose="02010600040101010101" charset="-122"/>
                  <a:ea typeface="华文楷体" panose="02010600040101010101" charset="-122"/>
                </a:endParaRPr>
              </a:p>
              <a:p>
                <a:pPr fontAlgn="auto">
                  <a:lnSpc>
                    <a:spcPct val="150000"/>
                  </a:lnSpc>
                  <a:buNone/>
                </a:pPr>
                <a:endParaRPr lang="zh-CN" altLang="en-US" sz="1800" dirty="0">
                  <a:solidFill>
                    <a:srgbClr val="000000"/>
                  </a:solidFill>
                  <a:latin typeface="华文楷体" panose="02010600040101010101" charset="-122"/>
                  <a:ea typeface="华文楷体" panose="02010600040101010101" charset="-122"/>
                </a:endParaRPr>
              </a:p>
              <a:p>
                <a:pPr>
                  <a:lnSpc>
                    <a:spcPct val="150000"/>
                  </a:lnSpc>
                  <a:buNone/>
                </a:pPr>
                <a:endParaRPr lang="zh-CN" altLang="en-US" sz="2400" dirty="0">
                  <a:latin typeface="微软雅黑" panose="020B0503020204020204" charset="-122"/>
                  <a:ea typeface="微软雅黑" panose="020B0503020204020204" charset="-122"/>
                </a:endParaRPr>
              </a:p>
            </p:txBody>
          </p:sp>
        </mc:Choice>
        <mc:Fallback xmlns="">
          <p:sp>
            <p:nvSpPr>
              <p:cNvPr id="8198" name="Rectangle 9"/>
              <p:cNvSpPr>
                <a:spLocks noRot="1" noChangeAspect="1" noMove="1" noResize="1" noEditPoints="1" noAdjustHandles="1" noChangeArrowheads="1" noChangeShapeType="1" noTextEdit="1"/>
              </p:cNvSpPr>
              <p:nvPr>
                <p:ph idx="1"/>
              </p:nvPr>
            </p:nvSpPr>
            <p:spPr>
              <a:xfrm>
                <a:off x="615315" y="909320"/>
                <a:ext cx="11386820" cy="6149206"/>
              </a:xfrm>
              <a:blipFill rotWithShape="1">
                <a:blip r:embed="rId2"/>
                <a:stretch>
                  <a:fillRect l="-379" r="-374" b="-21502"/>
                </a:stretch>
              </a:blipFill>
              <a:ln w="25400">
                <a:noFill/>
              </a:ln>
              <a:effectLst>
                <a:outerShdw blurRad="50800" dist="50800" dir="5400000" algn="ctr" rotWithShape="0">
                  <a:schemeClr val="accent5">
                    <a:lumMod val="20000"/>
                    <a:lumOff val="80000"/>
                  </a:schemeClr>
                </a:outerShdw>
              </a:effectLst>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60585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二、区域增长的偏离份额分析</a:t>
            </a:r>
          </a:p>
        </p:txBody>
      </p:sp>
      <p:sp>
        <p:nvSpPr>
          <p:cNvPr id="2" name="文本框 1"/>
          <p:cNvSpPr txBox="1"/>
          <p:nvPr/>
        </p:nvSpPr>
        <p:spPr>
          <a:xfrm>
            <a:off x="1270635" y="909320"/>
            <a:ext cx="6096000" cy="523220"/>
          </a:xfrm>
          <a:prstGeom prst="rect">
            <a:avLst/>
          </a:prstGeom>
          <a:noFill/>
        </p:spPr>
        <p:txBody>
          <a:bodyPr wrap="square" rtlCol="0" anchor="t">
            <a:spAutoFit/>
          </a:bodyPr>
          <a:lstStyle/>
          <a:p>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（一）偏离份额分析法的思路与步骤</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中国经济结构演变分析</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57</a:t>
            </a:fld>
            <a:endParaRPr lang="zh-CN" altLang="en-US" sz="2000" dirty="0">
              <a:solidFill>
                <a:schemeClr val="tx1"/>
              </a:solidFill>
            </a:endParaRPr>
          </a:p>
        </p:txBody>
      </p:sp>
      <p:sp>
        <p:nvSpPr>
          <p:cNvPr id="5" name="Rectangle 9"/>
          <p:cNvSpPr txBox="1">
            <a:spLocks noChangeArrowheads="1"/>
          </p:cNvSpPr>
          <p:nvPr/>
        </p:nvSpPr>
        <p:spPr>
          <a:xfrm>
            <a:off x="1934980" y="3674606"/>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一、中国产业结构统计分析</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二、中国区域结构统计分析</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58</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（一）产业结构演进历程</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28862" y="2144749"/>
            <a:ext cx="4227489" cy="2859772"/>
          </a:xfrm>
          <a:prstGeom prst="rect">
            <a:avLst/>
          </a:prstGeom>
        </p:spPr>
      </p:pic>
      <p:sp>
        <p:nvSpPr>
          <p:cNvPr id="7" name="文本框 6"/>
          <p:cNvSpPr txBox="1"/>
          <p:nvPr/>
        </p:nvSpPr>
        <p:spPr>
          <a:xfrm>
            <a:off x="602511" y="2206406"/>
            <a:ext cx="5493489" cy="2736455"/>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我国三次产业就业结构变化趋势符合“配第</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克拉克法则”，经过约 </a:t>
            </a:r>
            <a:r>
              <a:rPr lang="en-US" altLang="zh-CN" sz="2400" dirty="0">
                <a:latin typeface="华文楷体" panose="02010600040101010101" charset="-122"/>
                <a:ea typeface="华文楷体" panose="02010600040101010101" charset="-122"/>
              </a:rPr>
              <a:t>60 </a:t>
            </a:r>
            <a:r>
              <a:rPr lang="zh-CN" altLang="en-US" sz="2400" dirty="0">
                <a:latin typeface="华文楷体" panose="02010600040101010101" charset="-122"/>
                <a:ea typeface="华文楷体" panose="02010600040101010101" charset="-122"/>
              </a:rPr>
              <a:t>年完成由“一</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二</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三”格局到“三</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二</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一”格局的转变。</a:t>
            </a:r>
          </a:p>
          <a:p>
            <a:pPr marL="228600" indent="-228600">
              <a:lnSpc>
                <a:spcPts val="4200"/>
              </a:lnSpc>
            </a:pPr>
            <a:r>
              <a:rPr lang="zh-CN" altLang="en-US" sz="2400" dirty="0">
                <a:latin typeface="华文楷体" panose="02010600040101010101" charset="-122"/>
                <a:ea typeface="华文楷体" panose="02010600040101010101" charset="-122"/>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6E70D98-FA84-41BA-BD43-6D85A7C62EA0}" type="slidenum">
              <a:rPr lang="zh-CN" altLang="en-US" smtClean="0"/>
              <a:t>5</a:t>
            </a:fld>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395566" y="475038"/>
            <a:ext cx="7248292" cy="547174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59</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（一）产业结构演进历程</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102656" y="2270267"/>
            <a:ext cx="3879900" cy="2608735"/>
          </a:xfrm>
          <a:prstGeom prst="rect">
            <a:avLst/>
          </a:prstGeom>
        </p:spPr>
      </p:pic>
      <p:sp>
        <p:nvSpPr>
          <p:cNvPr id="7" name="文本框 6"/>
          <p:cNvSpPr txBox="1"/>
          <p:nvPr/>
        </p:nvSpPr>
        <p:spPr>
          <a:xfrm>
            <a:off x="602511" y="1728118"/>
            <a:ext cx="5493489" cy="4890891"/>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我国产值结构的演进趋势符合库兹涅茨法则。剔除 </a:t>
            </a:r>
            <a:r>
              <a:rPr lang="en-US" altLang="zh-CN" sz="2400" dirty="0">
                <a:latin typeface="华文楷体" panose="02010600040101010101" charset="-122"/>
                <a:ea typeface="华文楷体" panose="02010600040101010101" charset="-122"/>
              </a:rPr>
              <a:t>1958-1961 </a:t>
            </a:r>
            <a:r>
              <a:rPr lang="zh-CN" altLang="en-US" sz="2400" dirty="0">
                <a:latin typeface="华文楷体" panose="02010600040101010101" charset="-122"/>
                <a:ea typeface="华文楷体" panose="02010600040101010101" charset="-122"/>
              </a:rPr>
              <a:t>年的特殊时期后，考察期内：</a:t>
            </a:r>
            <a:r>
              <a:rPr lang="en-US" altLang="zh-CN" sz="2400" dirty="0">
                <a:latin typeface="华文楷体" panose="02010600040101010101" charset="-122"/>
                <a:ea typeface="华文楷体" panose="02010600040101010101" charset="-122"/>
              </a:rPr>
              <a:t>1970 </a:t>
            </a:r>
            <a:r>
              <a:rPr lang="zh-CN" altLang="en-US" sz="2400" dirty="0">
                <a:latin typeface="华文楷体" panose="02010600040101010101" charset="-122"/>
                <a:ea typeface="华文楷体" panose="02010600040101010101" charset="-122"/>
              </a:rPr>
              <a:t>年起第二产业产值比重超过第一产业，变为“二</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一</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三”格局；</a:t>
            </a:r>
            <a:r>
              <a:rPr lang="en-US" altLang="zh-CN" sz="2400" dirty="0">
                <a:latin typeface="华文楷体" panose="02010600040101010101" charset="-122"/>
                <a:ea typeface="华文楷体" panose="02010600040101010101" charset="-122"/>
              </a:rPr>
              <a:t>1985 </a:t>
            </a:r>
            <a:r>
              <a:rPr lang="zh-CN" altLang="en-US" sz="2400" dirty="0">
                <a:latin typeface="华文楷体" panose="02010600040101010101" charset="-122"/>
                <a:ea typeface="华文楷体" panose="02010600040101010101" charset="-122"/>
              </a:rPr>
              <a:t>年后第三产业产值比重超过第一产业，变为“二</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三</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一”格局；</a:t>
            </a:r>
            <a:r>
              <a:rPr lang="en-US" altLang="zh-CN" sz="2400" dirty="0">
                <a:latin typeface="华文楷体" panose="02010600040101010101" charset="-122"/>
                <a:ea typeface="华文楷体" panose="02010600040101010101" charset="-122"/>
              </a:rPr>
              <a:t>2012 </a:t>
            </a:r>
            <a:r>
              <a:rPr lang="zh-CN" altLang="en-US" sz="2400" dirty="0">
                <a:latin typeface="华文楷体" panose="02010600040101010101" charset="-122"/>
                <a:ea typeface="华文楷体" panose="02010600040101010101" charset="-122"/>
              </a:rPr>
              <a:t>年后第三产业产值比重超过第二产业，最终形成“三</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二</a:t>
            </a:r>
            <a:r>
              <a:rPr lang="en-US" altLang="zh-CN" sz="2400" dirty="0">
                <a:latin typeface="华文楷体" panose="02010600040101010101" charset="-122"/>
                <a:ea typeface="华文楷体" panose="02010600040101010101" charset="-122"/>
              </a:rPr>
              <a:t>&gt;</a:t>
            </a:r>
            <a:r>
              <a:rPr lang="zh-CN" altLang="en-US" sz="2400" dirty="0">
                <a:latin typeface="华文楷体" panose="02010600040101010101" charset="-122"/>
                <a:ea typeface="华文楷体" panose="02010600040101010101" charset="-122"/>
              </a:rPr>
              <a:t>一”格局。</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60</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（二）产业结构水平分析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28862" y="2151623"/>
            <a:ext cx="4227489" cy="2846024"/>
          </a:xfrm>
          <a:prstGeom prst="rect">
            <a:avLst/>
          </a:prstGeom>
        </p:spPr>
      </p:pic>
      <p:sp>
        <p:nvSpPr>
          <p:cNvPr id="7" name="文本框 6"/>
          <p:cNvSpPr txBox="1"/>
          <p:nvPr/>
        </p:nvSpPr>
        <p:spPr>
          <a:xfrm>
            <a:off x="602511" y="1301265"/>
            <a:ext cx="5493489" cy="5429500"/>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产业结构高级化</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gn="just">
              <a:lnSpc>
                <a:spcPts val="4200"/>
              </a:lnSpc>
            </a:pPr>
            <a:r>
              <a:rPr lang="zh-CN" altLang="en-US" sz="2400" dirty="0">
                <a:latin typeface="华文楷体" panose="02010600040101010101" charset="-122"/>
                <a:ea typeface="华文楷体" panose="02010600040101010101" charset="-122"/>
              </a:rPr>
              <a:t>             我国</a:t>
            </a:r>
            <a:r>
              <a:rPr lang="en-US" altLang="zh-CN" sz="2400" dirty="0">
                <a:latin typeface="华文楷体" panose="02010600040101010101" charset="-122"/>
                <a:ea typeface="华文楷体" panose="02010600040101010101" charset="-122"/>
              </a:rPr>
              <a:t>20 </a:t>
            </a:r>
            <a:r>
              <a:rPr lang="zh-CN" altLang="en-US" sz="2400" dirty="0">
                <a:latin typeface="华文楷体" panose="02010600040101010101" charset="-122"/>
                <a:ea typeface="华文楷体" panose="02010600040101010101" charset="-122"/>
              </a:rPr>
              <a:t>世纪 </a:t>
            </a:r>
            <a:r>
              <a:rPr lang="en-US" altLang="zh-CN" sz="2400" dirty="0">
                <a:latin typeface="华文楷体" panose="02010600040101010101" charset="-122"/>
                <a:ea typeface="华文楷体" panose="02010600040101010101" charset="-122"/>
              </a:rPr>
              <a:t>80 </a:t>
            </a:r>
            <a:r>
              <a:rPr lang="zh-CN" altLang="en-US" sz="2400" dirty="0">
                <a:latin typeface="华文楷体" panose="02010600040101010101" charset="-122"/>
                <a:ea typeface="华文楷体" panose="02010600040101010101" charset="-122"/>
              </a:rPr>
              <a:t>年代中期以前处于工业化进程，</a:t>
            </a:r>
            <a:r>
              <a:rPr lang="en-US" altLang="zh-CN" sz="2400" dirty="0">
                <a:latin typeface="华文楷体" panose="02010600040101010101" charset="-122"/>
                <a:ea typeface="华文楷体" panose="02010600040101010101" charset="-122"/>
              </a:rPr>
              <a:t>VA3/VA2 </a:t>
            </a:r>
            <a:r>
              <a:rPr lang="zh-CN" altLang="en-US" sz="2400" dirty="0">
                <a:latin typeface="华文楷体" panose="02010600040101010101" charset="-122"/>
                <a:ea typeface="华文楷体" panose="02010600040101010101" charset="-122"/>
              </a:rPr>
              <a:t>整体下降，</a:t>
            </a:r>
            <a:r>
              <a:rPr lang="en-US" altLang="zh-CN" sz="2400" dirty="0">
                <a:latin typeface="华文楷体" panose="02010600040101010101" charset="-122"/>
                <a:ea typeface="华文楷体" panose="02010600040101010101" charset="-122"/>
              </a:rPr>
              <a:t>VA3/VA1 </a:t>
            </a:r>
            <a:r>
              <a:rPr lang="zh-CN" altLang="en-US" sz="2400" dirty="0">
                <a:latin typeface="华文楷体" panose="02010600040101010101" charset="-122"/>
                <a:ea typeface="华文楷体" panose="02010600040101010101" charset="-122"/>
              </a:rPr>
              <a:t>基本稳定，但 </a:t>
            </a:r>
            <a:r>
              <a:rPr lang="en-US" altLang="zh-CN" sz="2400" dirty="0">
                <a:latin typeface="华文楷体" panose="02010600040101010101" charset="-122"/>
                <a:ea typeface="华文楷体" panose="02010600040101010101" charset="-122"/>
              </a:rPr>
              <a:t>VA2/VA1 </a:t>
            </a:r>
            <a:r>
              <a:rPr lang="zh-CN" altLang="en-US" sz="2400" dirty="0">
                <a:latin typeface="华文楷体" panose="02010600040101010101" charset="-122"/>
                <a:ea typeface="华文楷体" panose="02010600040101010101" charset="-122"/>
              </a:rPr>
              <a:t>持续上升；</a:t>
            </a:r>
            <a:r>
              <a:rPr lang="en-US" altLang="zh-CN" sz="2400" dirty="0">
                <a:latin typeface="华文楷体" panose="02010600040101010101" charset="-122"/>
                <a:ea typeface="华文楷体" panose="02010600040101010101" charset="-122"/>
              </a:rPr>
              <a:t>80 </a:t>
            </a:r>
            <a:r>
              <a:rPr lang="zh-CN" altLang="en-US" sz="2400" dirty="0">
                <a:latin typeface="华文楷体" panose="02010600040101010101" charset="-122"/>
                <a:ea typeface="华文楷体" panose="02010600040101010101" charset="-122"/>
              </a:rPr>
              <a:t>年代中期以来，工业化进程继续推进，进入后期并迈向后工业化阶段，该阶段的产业结构升级可由 </a:t>
            </a:r>
            <a:r>
              <a:rPr lang="en-US" altLang="zh-CN" sz="2400" dirty="0">
                <a:latin typeface="华文楷体" panose="02010600040101010101" charset="-122"/>
                <a:ea typeface="华文楷体" panose="02010600040101010101" charset="-122"/>
              </a:rPr>
              <a:t>VA3/VA2 </a:t>
            </a:r>
            <a:r>
              <a:rPr lang="zh-CN" altLang="en-US" sz="2400" dirty="0">
                <a:latin typeface="华文楷体" panose="02010600040101010101" charset="-122"/>
                <a:ea typeface="华文楷体" panose="02010600040101010101" charset="-122"/>
              </a:rPr>
              <a:t>与 </a:t>
            </a:r>
            <a:r>
              <a:rPr lang="en-US" altLang="zh-CN" sz="2400" dirty="0">
                <a:latin typeface="华文楷体" panose="02010600040101010101" charset="-122"/>
                <a:ea typeface="华文楷体" panose="02010600040101010101" charset="-122"/>
              </a:rPr>
              <a:t>VA3/VA1 </a:t>
            </a:r>
            <a:r>
              <a:rPr lang="zh-CN" altLang="en-US" sz="2400" dirty="0">
                <a:latin typeface="华文楷体" panose="02010600040101010101" charset="-122"/>
                <a:ea typeface="华文楷体" panose="02010600040101010101" charset="-122"/>
              </a:rPr>
              <a:t>准确捕捉，尤其是 </a:t>
            </a:r>
            <a:r>
              <a:rPr lang="en-US" altLang="zh-CN" sz="2400" dirty="0">
                <a:latin typeface="华文楷体" panose="02010600040101010101" charset="-122"/>
                <a:ea typeface="华文楷体" panose="02010600040101010101" charset="-122"/>
              </a:rPr>
              <a:t>VA3/VA2</a:t>
            </a:r>
            <a:r>
              <a:rPr lang="zh-CN" altLang="en-US" sz="2400" dirty="0">
                <a:latin typeface="华文楷体" panose="02010600040101010101" charset="-122"/>
                <a:ea typeface="华文楷体" panose="02010600040101010101" charset="-122"/>
              </a:rPr>
              <a:t>刻画产业结构升级的精度更高。</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61</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（二）产业结构水平分析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6021" y="2243041"/>
            <a:ext cx="3953170" cy="2663188"/>
          </a:xfrm>
          <a:prstGeom prst="rect">
            <a:avLst/>
          </a:prstGeom>
        </p:spPr>
      </p:pic>
      <p:sp>
        <p:nvSpPr>
          <p:cNvPr id="7" name="文本框 6"/>
          <p:cNvSpPr txBox="1"/>
          <p:nvPr/>
        </p:nvSpPr>
        <p:spPr>
          <a:xfrm>
            <a:off x="602511" y="1301265"/>
            <a:ext cx="5493489" cy="5429500"/>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产业结构合理化</a:t>
            </a:r>
          </a:p>
          <a:p>
            <a:pPr marL="228600" indent="-228600" algn="just">
              <a:lnSpc>
                <a:spcPts val="4200"/>
              </a:lnSpc>
            </a:pPr>
            <a:r>
              <a:rPr lang="zh-CN" altLang="en-US" sz="2400" dirty="0">
                <a:latin typeface="华文楷体" panose="02010600040101010101" charset="-122"/>
                <a:ea typeface="华文楷体" panose="02010600040101010101" charset="-122"/>
              </a:rPr>
              <a:t>             </a:t>
            </a:r>
            <a:r>
              <a:rPr lang="en-US" altLang="zh-CN" sz="2400" dirty="0">
                <a:latin typeface="华文楷体" panose="02010600040101010101" charset="-122"/>
                <a:ea typeface="华文楷体" panose="02010600040101010101" charset="-122"/>
              </a:rPr>
              <a:t>E</a:t>
            </a:r>
            <a:r>
              <a:rPr lang="zh-CN" altLang="en-US" sz="2400" dirty="0">
                <a:latin typeface="华文楷体" panose="02010600040101010101" charset="-122"/>
                <a:ea typeface="华文楷体" panose="02010600040101010101" charset="-122"/>
              </a:rPr>
              <a:t>和</a:t>
            </a:r>
            <a:r>
              <a:rPr lang="en-US" altLang="zh-CN" sz="2400" dirty="0">
                <a:latin typeface="华文楷体" panose="02010600040101010101" charset="-122"/>
                <a:ea typeface="华文楷体" panose="02010600040101010101" charset="-122"/>
              </a:rPr>
              <a:t>T</a:t>
            </a:r>
            <a:r>
              <a:rPr lang="zh-CN" altLang="en-US" sz="2400" dirty="0">
                <a:latin typeface="华文楷体" panose="02010600040101010101" charset="-122"/>
                <a:ea typeface="华文楷体" panose="02010600040101010101" charset="-122"/>
              </a:rPr>
              <a:t>均为产业结构合理化的逆指标，越接近</a:t>
            </a:r>
            <a:r>
              <a:rPr lang="en-US" altLang="zh-CN" sz="2400" dirty="0">
                <a:latin typeface="华文楷体" panose="02010600040101010101" charset="-122"/>
                <a:ea typeface="华文楷体" panose="02010600040101010101" charset="-122"/>
              </a:rPr>
              <a:t>0</a:t>
            </a:r>
            <a:r>
              <a:rPr lang="zh-CN" altLang="en-US" sz="2400" dirty="0">
                <a:latin typeface="华文楷体" panose="02010600040101010101" charset="-122"/>
                <a:ea typeface="华文楷体" panose="02010600040101010101" charset="-122"/>
              </a:rPr>
              <a:t>说明结构越合理。两者趋势一致，相关系数达</a:t>
            </a:r>
            <a:r>
              <a:rPr lang="en-US" altLang="zh-CN" sz="2400" dirty="0">
                <a:latin typeface="华文楷体" panose="02010600040101010101" charset="-122"/>
                <a:ea typeface="华文楷体" panose="02010600040101010101" charset="-122"/>
              </a:rPr>
              <a:t>0.926</a:t>
            </a:r>
            <a:r>
              <a:rPr lang="zh-CN" altLang="en-US" sz="2400" dirty="0">
                <a:latin typeface="华文楷体" panose="02010600040101010101" charset="-122"/>
                <a:ea typeface="华文楷体" panose="02010600040101010101" charset="-122"/>
              </a:rPr>
              <a:t>。</a:t>
            </a:r>
            <a:r>
              <a:rPr lang="en-US" altLang="zh-CN" sz="2400" dirty="0">
                <a:latin typeface="华文楷体" panose="02010600040101010101" charset="-122"/>
                <a:ea typeface="华文楷体" panose="02010600040101010101" charset="-122"/>
              </a:rPr>
              <a:t>20</a:t>
            </a:r>
            <a:r>
              <a:rPr lang="zh-CN" altLang="en-US" sz="2400" dirty="0">
                <a:latin typeface="华文楷体" panose="02010600040101010101" charset="-122"/>
                <a:ea typeface="华文楷体" panose="02010600040101010101" charset="-122"/>
              </a:rPr>
              <a:t>世纪</a:t>
            </a:r>
            <a:r>
              <a:rPr lang="en-US" altLang="zh-CN" sz="2400" dirty="0">
                <a:latin typeface="华文楷体" panose="02010600040101010101" charset="-122"/>
                <a:ea typeface="华文楷体" panose="02010600040101010101" charset="-122"/>
              </a:rPr>
              <a:t>70</a:t>
            </a:r>
            <a:r>
              <a:rPr lang="zh-CN" altLang="en-US" sz="2400" dirty="0">
                <a:latin typeface="华文楷体" panose="02010600040101010101" charset="-122"/>
                <a:ea typeface="华文楷体" panose="02010600040101010101" charset="-122"/>
              </a:rPr>
              <a:t>年代前合理化程度下降，因工业优先战略扩大了产业差距；</a:t>
            </a:r>
            <a:r>
              <a:rPr lang="en-US" altLang="zh-CN" sz="2400" dirty="0">
                <a:latin typeface="华文楷体" panose="02010600040101010101" charset="-122"/>
                <a:ea typeface="华文楷体" panose="02010600040101010101" charset="-122"/>
              </a:rPr>
              <a:t>1970—1984</a:t>
            </a:r>
            <a:r>
              <a:rPr lang="zh-CN" altLang="en-US" sz="2400" dirty="0">
                <a:latin typeface="华文楷体" panose="02010600040101010101" charset="-122"/>
                <a:ea typeface="华文楷体" panose="02010600040101010101" charset="-122"/>
              </a:rPr>
              <a:t>年农业效率提升带动合理化改善；</a:t>
            </a:r>
            <a:r>
              <a:rPr lang="en-US" altLang="zh-CN" sz="2400" dirty="0">
                <a:latin typeface="华文楷体" panose="02010600040101010101" charset="-122"/>
                <a:ea typeface="华文楷体" panose="02010600040101010101" charset="-122"/>
              </a:rPr>
              <a:t>1985—2004</a:t>
            </a:r>
            <a:r>
              <a:rPr lang="zh-CN" altLang="en-US" sz="2400" dirty="0">
                <a:latin typeface="华文楷体" panose="02010600040101010101" charset="-122"/>
                <a:ea typeface="华文楷体" panose="02010600040101010101" charset="-122"/>
              </a:rPr>
              <a:t>年波动较大；</a:t>
            </a:r>
            <a:r>
              <a:rPr lang="en-US" altLang="zh-CN" sz="2400" dirty="0">
                <a:latin typeface="华文楷体" panose="02010600040101010101" charset="-122"/>
                <a:ea typeface="华文楷体" panose="02010600040101010101" charset="-122"/>
              </a:rPr>
              <a:t>2005</a:t>
            </a:r>
            <a:r>
              <a:rPr lang="zh-CN" altLang="en-US" sz="2400" dirty="0">
                <a:latin typeface="华文楷体" panose="02010600040101010101" charset="-122"/>
                <a:ea typeface="华文楷体" panose="02010600040101010101" charset="-122"/>
              </a:rPr>
              <a:t>年后明显提升并趋稳。改革开放后，泰尔指数</a:t>
            </a:r>
            <a:r>
              <a:rPr lang="en-US" altLang="zh-CN" sz="2400" dirty="0">
                <a:latin typeface="华文楷体" panose="02010600040101010101" charset="-122"/>
                <a:ea typeface="华文楷体" panose="02010600040101010101" charset="-122"/>
              </a:rPr>
              <a:t>T</a:t>
            </a:r>
            <a:r>
              <a:rPr lang="zh-CN" altLang="en-US" sz="2400" dirty="0">
                <a:latin typeface="华文楷体" panose="02010600040101010101" charset="-122"/>
                <a:ea typeface="华文楷体" panose="02010600040101010101" charset="-122"/>
              </a:rPr>
              <a:t>变化更灵敏地反映了产业结构优化。</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62</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（三）产业结构动态分析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36632" y="2838093"/>
            <a:ext cx="5493489" cy="1625623"/>
          </a:xfrm>
          <a:prstGeom prst="rect">
            <a:avLst/>
          </a:prstGeom>
        </p:spPr>
      </p:pic>
      <p:sp>
        <p:nvSpPr>
          <p:cNvPr id="7" name="文本框 6"/>
          <p:cNvSpPr txBox="1"/>
          <p:nvPr/>
        </p:nvSpPr>
        <p:spPr>
          <a:xfrm>
            <a:off x="602511" y="1301265"/>
            <a:ext cx="5493489" cy="4890891"/>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产业结构变动幅度</a:t>
            </a:r>
          </a:p>
          <a:p>
            <a:pPr marL="228600" indent="-228600" algn="just">
              <a:lnSpc>
                <a:spcPts val="4200"/>
              </a:lnSpc>
            </a:pPr>
            <a:r>
              <a:rPr lang="zh-CN" altLang="en-US" sz="2400" dirty="0">
                <a:latin typeface="华文楷体" panose="02010600040101010101" charset="-122"/>
                <a:ea typeface="华文楷体" panose="02010600040101010101" charset="-122"/>
              </a:rPr>
              <a:t>             改革开放前，三次产业就业结构变化缓慢，年均仅约</a:t>
            </a:r>
            <a:r>
              <a:rPr lang="en-US" altLang="zh-CN" sz="2400" dirty="0">
                <a:latin typeface="华文楷体" panose="02010600040101010101" charset="-122"/>
                <a:ea typeface="华文楷体" panose="02010600040101010101" charset="-122"/>
              </a:rPr>
              <a:t>1</a:t>
            </a:r>
            <a:r>
              <a:rPr lang="zh-CN" altLang="en-US" sz="2400" dirty="0">
                <a:latin typeface="华文楷体" panose="02010600040101010101" charset="-122"/>
                <a:ea typeface="华文楷体" panose="02010600040101010101" charset="-122"/>
              </a:rPr>
              <a:t>个百分点；改革开放后变动明显加快，</a:t>
            </a:r>
            <a:r>
              <a:rPr lang="en-US" altLang="zh-CN" sz="2400" dirty="0">
                <a:latin typeface="华文楷体" panose="02010600040101010101" charset="-122"/>
                <a:ea typeface="华文楷体" panose="02010600040101010101" charset="-122"/>
              </a:rPr>
              <a:t>1978—2005</a:t>
            </a:r>
            <a:r>
              <a:rPr lang="zh-CN" altLang="en-US" sz="2400" dirty="0">
                <a:latin typeface="华文楷体" panose="02010600040101010101" charset="-122"/>
                <a:ea typeface="华文楷体" panose="02010600040101010101" charset="-122"/>
              </a:rPr>
              <a:t>年升至约</a:t>
            </a:r>
            <a:r>
              <a:rPr lang="en-US" altLang="zh-CN" sz="2400" dirty="0">
                <a:latin typeface="华文楷体" panose="02010600040101010101" charset="-122"/>
                <a:ea typeface="华文楷体" panose="02010600040101010101" charset="-122"/>
              </a:rPr>
              <a:t>2</a:t>
            </a:r>
            <a:r>
              <a:rPr lang="zh-CN" altLang="en-US" sz="2400" dirty="0">
                <a:latin typeface="华文楷体" panose="02010600040101010101" charset="-122"/>
                <a:ea typeface="华文楷体" panose="02010600040101010101" charset="-122"/>
              </a:rPr>
              <a:t>个百分点，</a:t>
            </a:r>
            <a:r>
              <a:rPr lang="en-US" altLang="zh-CN" sz="2400" dirty="0">
                <a:latin typeface="华文楷体" panose="02010600040101010101" charset="-122"/>
                <a:ea typeface="华文楷体" panose="02010600040101010101" charset="-122"/>
              </a:rPr>
              <a:t>2005—2013</a:t>
            </a:r>
            <a:r>
              <a:rPr lang="zh-CN" altLang="en-US" sz="2400" dirty="0">
                <a:latin typeface="华文楷体" panose="02010600040101010101" charset="-122"/>
                <a:ea typeface="华文楷体" panose="02010600040101010101" charset="-122"/>
              </a:rPr>
              <a:t>年达</a:t>
            </a:r>
            <a:r>
              <a:rPr lang="en-US" altLang="zh-CN" sz="2400" dirty="0">
                <a:latin typeface="华文楷体" panose="02010600040101010101" charset="-122"/>
                <a:ea typeface="华文楷体" panose="02010600040101010101" charset="-122"/>
              </a:rPr>
              <a:t>3.38</a:t>
            </a:r>
            <a:r>
              <a:rPr lang="zh-CN" altLang="en-US" sz="2400" dirty="0">
                <a:latin typeface="华文楷体" panose="02010600040101010101" charset="-122"/>
                <a:ea typeface="华文楷体" panose="02010600040101010101" charset="-122"/>
              </a:rPr>
              <a:t>个百分点，进入工业化后期；</a:t>
            </a:r>
            <a:r>
              <a:rPr lang="en-US" altLang="zh-CN" sz="2400" dirty="0">
                <a:latin typeface="华文楷体" panose="02010600040101010101" charset="-122"/>
                <a:ea typeface="华文楷体" panose="02010600040101010101" charset="-122"/>
              </a:rPr>
              <a:t>2013</a:t>
            </a:r>
            <a:r>
              <a:rPr lang="zh-CN" altLang="en-US" sz="2400" dirty="0">
                <a:latin typeface="华文楷体" panose="02010600040101010101" charset="-122"/>
                <a:ea typeface="华文楷体" panose="02010600040101010101" charset="-122"/>
              </a:rPr>
              <a:t>年后回落至约</a:t>
            </a:r>
            <a:r>
              <a:rPr lang="en-US" altLang="zh-CN" sz="2400" dirty="0">
                <a:latin typeface="华文楷体" panose="02010600040101010101" charset="-122"/>
                <a:ea typeface="华文楷体" panose="02010600040101010101" charset="-122"/>
              </a:rPr>
              <a:t>1.9</a:t>
            </a:r>
            <a:r>
              <a:rPr lang="zh-CN" altLang="en-US" sz="2400" dirty="0">
                <a:latin typeface="华文楷体" panose="02010600040101010101" charset="-122"/>
                <a:ea typeface="华文楷体" panose="02010600040101010101" charset="-122"/>
              </a:rPr>
              <a:t>个百分点，结构趋于稳定，未来变动幅度预计将继续下降。</a:t>
            </a:r>
          </a:p>
          <a:p>
            <a:pPr marL="228600" indent="-228600" algn="just">
              <a:lnSpc>
                <a:spcPts val="4200"/>
              </a:lnSpc>
            </a:pPr>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63</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（三）产业结构动态分析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483109" y="1991241"/>
            <a:ext cx="5106380" cy="3526146"/>
          </a:xfrm>
          <a:prstGeom prst="rect">
            <a:avLst/>
          </a:prstGeom>
        </p:spPr>
      </p:pic>
      <p:sp>
        <p:nvSpPr>
          <p:cNvPr id="7" name="文本框 6"/>
          <p:cNvSpPr txBox="1"/>
          <p:nvPr/>
        </p:nvSpPr>
        <p:spPr>
          <a:xfrm>
            <a:off x="602511" y="1301265"/>
            <a:ext cx="5493489" cy="5968109"/>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产业结构变动趋势</a:t>
            </a:r>
          </a:p>
          <a:p>
            <a:pPr marL="228600" indent="-228600" algn="just">
              <a:lnSpc>
                <a:spcPts val="4200"/>
              </a:lnSpc>
            </a:pPr>
            <a:r>
              <a:rPr lang="zh-CN" altLang="en-US" sz="2400" dirty="0">
                <a:latin typeface="华文楷体" panose="02010600040101010101" charset="-122"/>
                <a:ea typeface="华文楷体" panose="02010600040101010101" charset="-122"/>
              </a:rPr>
              <a:t>             我国三次产业劳动生产率总体符合一般规律，但存在差异：（</a:t>
            </a:r>
            <a:r>
              <a:rPr lang="en-US" altLang="zh-CN" sz="2400" dirty="0">
                <a:latin typeface="华文楷体" panose="02010600040101010101" charset="-122"/>
                <a:ea typeface="华文楷体" panose="02010600040101010101" charset="-122"/>
              </a:rPr>
              <a:t>1</a:t>
            </a:r>
            <a:r>
              <a:rPr lang="zh-CN" altLang="en-US" sz="2400" dirty="0">
                <a:latin typeface="华文楷体" panose="02010600040101010101" charset="-122"/>
                <a:ea typeface="华文楷体" panose="02010600040101010101" charset="-122"/>
              </a:rPr>
              <a:t>）第一产业</a:t>
            </a:r>
            <a:r>
              <a:rPr lang="en-US" altLang="zh-CN" sz="2400" dirty="0">
                <a:latin typeface="华文楷体" panose="02010600040101010101" charset="-122"/>
                <a:ea typeface="华文楷体" panose="02010600040101010101" charset="-122"/>
              </a:rPr>
              <a:t>h₁</a:t>
            </a:r>
            <a:r>
              <a:rPr lang="zh-CN" altLang="en-US" sz="2400" dirty="0">
                <a:latin typeface="华文楷体" panose="02010600040101010101" charset="-122"/>
                <a:ea typeface="华文楷体" panose="02010600040101010101" charset="-122"/>
              </a:rPr>
              <a:t>＜</a:t>
            </a:r>
            <a:r>
              <a:rPr lang="en-US" altLang="zh-CN" sz="2400" dirty="0">
                <a:latin typeface="华文楷体" panose="02010600040101010101" charset="-122"/>
                <a:ea typeface="华文楷体" panose="02010600040101010101" charset="-122"/>
              </a:rPr>
              <a:t>1</a:t>
            </a:r>
            <a:r>
              <a:rPr lang="zh-CN" altLang="en-US" sz="2400" dirty="0">
                <a:latin typeface="华文楷体" panose="02010600040101010101" charset="-122"/>
                <a:ea typeface="华文楷体" panose="02010600040101010101" charset="-122"/>
              </a:rPr>
              <a:t>且长期偏低，说明其效率低、提升有限；（</a:t>
            </a:r>
            <a:r>
              <a:rPr lang="en-US" altLang="zh-CN" sz="2400" dirty="0">
                <a:latin typeface="华文楷体" panose="02010600040101010101" charset="-122"/>
                <a:ea typeface="华文楷体" panose="02010600040101010101" charset="-122"/>
              </a:rPr>
              <a:t>2</a:t>
            </a:r>
            <a:r>
              <a:rPr lang="zh-CN" altLang="en-US" sz="2400" dirty="0">
                <a:latin typeface="华文楷体" panose="02010600040101010101" charset="-122"/>
                <a:ea typeface="华文楷体" panose="02010600040101010101" charset="-122"/>
              </a:rPr>
              <a:t>）第二产业</a:t>
            </a:r>
            <a:r>
              <a:rPr lang="en-US" altLang="zh-CN" sz="2400" dirty="0">
                <a:latin typeface="华文楷体" panose="02010600040101010101" charset="-122"/>
                <a:ea typeface="华文楷体" panose="02010600040101010101" charset="-122"/>
              </a:rPr>
              <a:t>h₂</a:t>
            </a:r>
            <a:r>
              <a:rPr lang="zh-CN" altLang="en-US" sz="2400" dirty="0">
                <a:latin typeface="华文楷体" panose="02010600040101010101" charset="-122"/>
                <a:ea typeface="华文楷体" panose="02010600040101010101" charset="-122"/>
              </a:rPr>
              <a:t>＞</a:t>
            </a:r>
            <a:r>
              <a:rPr lang="en-US" altLang="zh-CN" sz="2400" dirty="0">
                <a:latin typeface="华文楷体" panose="02010600040101010101" charset="-122"/>
                <a:ea typeface="华文楷体" panose="02010600040101010101" charset="-122"/>
              </a:rPr>
              <a:t>1</a:t>
            </a:r>
            <a:r>
              <a:rPr lang="zh-CN" altLang="en-US" sz="2400" dirty="0">
                <a:latin typeface="华文楷体" panose="02010600040101010101" charset="-122"/>
                <a:ea typeface="华文楷体" panose="02010600040101010101" charset="-122"/>
              </a:rPr>
              <a:t>但呈周期波动，生产率高而吸纳就业有限；（</a:t>
            </a:r>
            <a:r>
              <a:rPr lang="en-US" altLang="zh-CN" sz="2400" dirty="0">
                <a:latin typeface="华文楷体" panose="02010600040101010101" charset="-122"/>
                <a:ea typeface="华文楷体" panose="02010600040101010101" charset="-122"/>
              </a:rPr>
              <a:t>3</a:t>
            </a:r>
            <a:r>
              <a:rPr lang="zh-CN" altLang="en-US" sz="2400" dirty="0">
                <a:latin typeface="华文楷体" panose="02010600040101010101" charset="-122"/>
                <a:ea typeface="华文楷体" panose="02010600040101010101" charset="-122"/>
              </a:rPr>
              <a:t>）第三产业</a:t>
            </a:r>
            <a:r>
              <a:rPr lang="en-US" altLang="zh-CN" sz="2400" dirty="0">
                <a:latin typeface="华文楷体" panose="02010600040101010101" charset="-122"/>
                <a:ea typeface="华文楷体" panose="02010600040101010101" charset="-122"/>
              </a:rPr>
              <a:t>h₃</a:t>
            </a:r>
            <a:r>
              <a:rPr lang="zh-CN" altLang="en-US" sz="2400" dirty="0">
                <a:latin typeface="华文楷体" panose="02010600040101010101" charset="-122"/>
                <a:ea typeface="华文楷体" panose="02010600040101010101" charset="-122"/>
              </a:rPr>
              <a:t>由</a:t>
            </a:r>
            <a:r>
              <a:rPr lang="en-US" altLang="zh-CN" sz="2400" dirty="0">
                <a:latin typeface="华文楷体" panose="02010600040101010101" charset="-122"/>
                <a:ea typeface="华文楷体" panose="02010600040101010101" charset="-122"/>
              </a:rPr>
              <a:t>2</a:t>
            </a:r>
            <a:r>
              <a:rPr lang="zh-CN" altLang="en-US" sz="2400" dirty="0">
                <a:latin typeface="华文楷体" panose="02010600040101010101" charset="-122"/>
                <a:ea typeface="华文楷体" panose="02010600040101010101" charset="-122"/>
              </a:rPr>
              <a:t>降至约</a:t>
            </a:r>
            <a:r>
              <a:rPr lang="en-US" altLang="zh-CN" sz="2400" dirty="0">
                <a:latin typeface="华文楷体" panose="02010600040101010101" charset="-122"/>
                <a:ea typeface="华文楷体" panose="02010600040101010101" charset="-122"/>
              </a:rPr>
              <a:t>0.7</a:t>
            </a:r>
            <a:r>
              <a:rPr lang="zh-CN" altLang="en-US" sz="2400" dirty="0">
                <a:latin typeface="华文楷体" panose="02010600040101010101" charset="-122"/>
                <a:ea typeface="华文楷体" panose="02010600040101010101" charset="-122"/>
              </a:rPr>
              <a:t>，就业增长快于产值增长，成为主要就业吸纳部门。</a:t>
            </a:r>
          </a:p>
          <a:p>
            <a:pPr marL="228600" indent="-228600" algn="just">
              <a:lnSpc>
                <a:spcPts val="4200"/>
              </a:lnSpc>
            </a:pPr>
            <a:r>
              <a:rPr lang="zh-CN" altLang="en-US" sz="2400" dirty="0">
                <a:latin typeface="华文楷体" panose="02010600040101010101" charset="-122"/>
                <a:ea typeface="华文楷体" panose="02010600040101010101" charset="-122"/>
              </a:rPr>
              <a:t>。</a:t>
            </a:r>
          </a:p>
          <a:p>
            <a:pPr marL="228600" indent="-228600" algn="just">
              <a:lnSpc>
                <a:spcPts val="4200"/>
              </a:lnSpc>
            </a:pPr>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64</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（三）产业结构动态分析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772447" y="1314450"/>
            <a:ext cx="5034491" cy="2018822"/>
          </a:xfrm>
          <a:prstGeom prst="rect">
            <a:avLst/>
          </a:prstGeom>
        </p:spPr>
      </p:pic>
      <p:sp>
        <p:nvSpPr>
          <p:cNvPr id="7" name="文本框 6"/>
          <p:cNvSpPr txBox="1"/>
          <p:nvPr/>
        </p:nvSpPr>
        <p:spPr>
          <a:xfrm>
            <a:off x="602511" y="1495440"/>
            <a:ext cx="5493489" cy="4890891"/>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产业结构变动多数年份对经济增长起正向作用，但阶段差异明显：</a:t>
            </a:r>
            <a:r>
              <a:rPr lang="en-US" altLang="zh-CN" sz="2400" dirty="0">
                <a:latin typeface="华文楷体" panose="02010600040101010101" charset="-122"/>
                <a:ea typeface="华文楷体" panose="02010600040101010101" charset="-122"/>
              </a:rPr>
              <a:t>1979—1997</a:t>
            </a:r>
            <a:r>
              <a:rPr lang="zh-CN" altLang="en-US" sz="2400" dirty="0">
                <a:latin typeface="华文楷体" panose="02010600040101010101" charset="-122"/>
                <a:ea typeface="华文楷体" panose="02010600040101010101" charset="-122"/>
              </a:rPr>
              <a:t>年影响稳定上升；</a:t>
            </a:r>
            <a:r>
              <a:rPr lang="en-US" altLang="zh-CN" sz="2400" dirty="0">
                <a:latin typeface="华文楷体" panose="02010600040101010101" charset="-122"/>
                <a:ea typeface="华文楷体" panose="02010600040101010101" charset="-122"/>
              </a:rPr>
              <a:t>1998—2002</a:t>
            </a:r>
            <a:r>
              <a:rPr lang="zh-CN" altLang="en-US" sz="2400" dirty="0">
                <a:latin typeface="华文楷体" panose="02010600040101010101" charset="-122"/>
                <a:ea typeface="华文楷体" panose="02010600040101010101" charset="-122"/>
              </a:rPr>
              <a:t>年受结构调整与亚洲金融危机影响转为负值；</a:t>
            </a:r>
            <a:r>
              <a:rPr lang="en-US" altLang="zh-CN" sz="2400" dirty="0">
                <a:latin typeface="华文楷体" panose="02010600040101010101" charset="-122"/>
                <a:ea typeface="华文楷体" panose="02010600040101010101" charset="-122"/>
              </a:rPr>
              <a:t>2003—2014</a:t>
            </a:r>
            <a:r>
              <a:rPr lang="zh-CN" altLang="en-US" sz="2400" dirty="0">
                <a:latin typeface="华文楷体" panose="02010600040101010101" charset="-122"/>
                <a:ea typeface="华文楷体" panose="02010600040101010101" charset="-122"/>
              </a:rPr>
              <a:t>年效应显著增强但波动较大；</a:t>
            </a:r>
            <a:r>
              <a:rPr lang="en-US" altLang="zh-CN" sz="2400" dirty="0">
                <a:latin typeface="华文楷体" panose="02010600040101010101" charset="-122"/>
                <a:ea typeface="华文楷体" panose="02010600040101010101" charset="-122"/>
              </a:rPr>
              <a:t>2015—2018</a:t>
            </a:r>
            <a:r>
              <a:rPr lang="zh-CN" altLang="en-US" sz="2400" dirty="0">
                <a:latin typeface="华文楷体" panose="02010600040101010101" charset="-122"/>
                <a:ea typeface="华文楷体" panose="02010600040101010101" charset="-122"/>
              </a:rPr>
              <a:t>年因供给侧改革短暂为负，随后恢复为正。整体看，其对经济增长的贡献多在</a:t>
            </a:r>
            <a:r>
              <a:rPr lang="en-US" altLang="zh-CN" sz="2400" dirty="0">
                <a:latin typeface="华文楷体" panose="02010600040101010101" charset="-122"/>
                <a:ea typeface="华文楷体" panose="02010600040101010101" charset="-122"/>
              </a:rPr>
              <a:t>10%</a:t>
            </a:r>
            <a:r>
              <a:rPr lang="zh-CN" altLang="en-US" sz="2400" dirty="0">
                <a:latin typeface="华文楷体" panose="02010600040101010101" charset="-122"/>
                <a:ea typeface="华文楷体" panose="02010600040101010101" charset="-122"/>
              </a:rPr>
              <a:t>至</a:t>
            </a:r>
            <a:r>
              <a:rPr lang="en-US" altLang="zh-CN" sz="2400" dirty="0">
                <a:latin typeface="华文楷体" panose="02010600040101010101" charset="-122"/>
                <a:ea typeface="华文楷体" panose="02010600040101010101" charset="-122"/>
              </a:rPr>
              <a:t>40%</a:t>
            </a:r>
            <a:r>
              <a:rPr lang="zh-CN" altLang="en-US" sz="2400" dirty="0">
                <a:latin typeface="华文楷体" panose="02010600040101010101" charset="-122"/>
                <a:ea typeface="华文楷体" panose="02010600040101010101" charset="-122"/>
              </a:rPr>
              <a:t>之间。</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472928" y="3536085"/>
            <a:ext cx="3633531" cy="2432121"/>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65</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（一）全国各区域整体结构分析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40252" y="1885117"/>
            <a:ext cx="4395946" cy="2950540"/>
          </a:xfrm>
          <a:prstGeom prst="rect">
            <a:avLst/>
          </a:prstGeom>
        </p:spPr>
      </p:pic>
      <p:sp>
        <p:nvSpPr>
          <p:cNvPr id="7" name="文本框 6"/>
          <p:cNvSpPr txBox="1"/>
          <p:nvPr/>
        </p:nvSpPr>
        <p:spPr>
          <a:xfrm>
            <a:off x="602511" y="1301265"/>
            <a:ext cx="5493489" cy="4890891"/>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产值密度变异系数</a:t>
            </a:r>
          </a:p>
          <a:p>
            <a:pPr marL="228600" indent="-228600" algn="just">
              <a:lnSpc>
                <a:spcPts val="4200"/>
              </a:lnSpc>
            </a:pPr>
            <a:r>
              <a:rPr lang="zh-CN" altLang="en-US" sz="2400" dirty="0">
                <a:latin typeface="华文楷体" panose="02010600040101010101" charset="-122"/>
                <a:ea typeface="华文楷体" panose="02010600040101010101" charset="-122"/>
              </a:rPr>
              <a:t>             改革开放以来，我国产值密度变异系数显著下降，区域发展趋向均衡。</a:t>
            </a:r>
            <a:r>
              <a:rPr lang="en-US" altLang="zh-CN" sz="2400" dirty="0">
                <a:latin typeface="华文楷体" panose="02010600040101010101" charset="-122"/>
                <a:ea typeface="华文楷体" panose="02010600040101010101" charset="-122"/>
              </a:rPr>
              <a:t>1978—1989</a:t>
            </a:r>
            <a:r>
              <a:rPr lang="zh-CN" altLang="en-US" sz="2400" dirty="0">
                <a:latin typeface="华文楷体" panose="02010600040101010101" charset="-122"/>
                <a:ea typeface="华文楷体" panose="02010600040101010101" charset="-122"/>
              </a:rPr>
              <a:t>年差距快速缩小，</a:t>
            </a:r>
            <a:r>
              <a:rPr lang="en-US" altLang="zh-CN" sz="2400" dirty="0">
                <a:latin typeface="华文楷体" panose="02010600040101010101" charset="-122"/>
                <a:ea typeface="华文楷体" panose="02010600040101010101" charset="-122"/>
              </a:rPr>
              <a:t>1990—2000</a:t>
            </a:r>
            <a:r>
              <a:rPr lang="zh-CN" altLang="en-US" sz="2400" dirty="0">
                <a:latin typeface="华文楷体" panose="02010600040101010101" charset="-122"/>
                <a:ea typeface="华文楷体" panose="02010600040101010101" charset="-122"/>
              </a:rPr>
              <a:t>年因东部领先略有扩大；此后在区域协调政策推动下再次收敛，</a:t>
            </a:r>
            <a:r>
              <a:rPr lang="en-US" altLang="zh-CN" sz="2400" dirty="0">
                <a:latin typeface="华文楷体" panose="02010600040101010101" charset="-122"/>
                <a:ea typeface="华文楷体" panose="02010600040101010101" charset="-122"/>
              </a:rPr>
              <a:t>2014</a:t>
            </a:r>
            <a:r>
              <a:rPr lang="zh-CN" altLang="en-US" sz="2400" dirty="0">
                <a:latin typeface="华文楷体" panose="02010600040101010101" charset="-122"/>
                <a:ea typeface="华文楷体" panose="02010600040101010101" charset="-122"/>
              </a:rPr>
              <a:t>年后基本稳定在约</a:t>
            </a:r>
            <a:r>
              <a:rPr lang="en-US" altLang="zh-CN" sz="2400" dirty="0">
                <a:latin typeface="华文楷体" panose="02010600040101010101" charset="-122"/>
                <a:ea typeface="华文楷体" panose="02010600040101010101" charset="-122"/>
              </a:rPr>
              <a:t>2.2</a:t>
            </a:r>
            <a:r>
              <a:rPr lang="zh-CN" altLang="en-US" sz="2400" dirty="0">
                <a:latin typeface="华文楷体" panose="02010600040101010101" charset="-122"/>
                <a:ea typeface="华文楷体" panose="02010600040101010101" charset="-122"/>
              </a:rPr>
              <a:t>。</a:t>
            </a:r>
          </a:p>
          <a:p>
            <a:pPr marL="228600" indent="-228600" algn="just">
              <a:lnSpc>
                <a:spcPts val="4200"/>
              </a:lnSpc>
            </a:pPr>
            <a:endParaRPr lang="zh-CN" altLang="en-US" sz="2400" dirty="0">
              <a:latin typeface="华文楷体" panose="02010600040101010101" charset="-122"/>
              <a:ea typeface="华文楷体" panose="02010600040101010101" charset="-122"/>
            </a:endParaRPr>
          </a:p>
          <a:p>
            <a:pPr marL="228600" indent="-228600" algn="just">
              <a:lnSpc>
                <a:spcPts val="4200"/>
              </a:lnSpc>
            </a:pPr>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66</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（一）全国各区域整体结构分析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02690" y="1938555"/>
            <a:ext cx="4271071" cy="2843664"/>
          </a:xfrm>
          <a:prstGeom prst="rect">
            <a:avLst/>
          </a:prstGeom>
        </p:spPr>
      </p:pic>
      <p:sp>
        <p:nvSpPr>
          <p:cNvPr id="7" name="文本框 6"/>
          <p:cNvSpPr txBox="1"/>
          <p:nvPr/>
        </p:nvSpPr>
        <p:spPr>
          <a:xfrm>
            <a:off x="602511" y="1301265"/>
            <a:ext cx="5493489" cy="4890891"/>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产值区域分布总差数</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nSpc>
                <a:spcPts val="4200"/>
              </a:lnSpc>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以面积为参照的产值分布差异（</a:t>
            </a:r>
            <a:r>
              <a:rPr lang="en-US" altLang="zh-CN" sz="2400" dirty="0" err="1">
                <a:latin typeface="华文楷体" panose="02010600040101010101" charset="-122"/>
                <a:ea typeface="华文楷体" panose="02010600040101010101" charset="-122"/>
              </a:rPr>
              <a:t>Dya</a:t>
            </a:r>
            <a:r>
              <a:rPr lang="zh-CN" altLang="en-US" sz="2400" dirty="0">
                <a:latin typeface="华文楷体" panose="02010600040101010101" charset="-122"/>
                <a:ea typeface="华文楷体" panose="02010600040101010101" charset="-122"/>
              </a:rPr>
              <a:t>）均衡性较差且</a:t>
            </a:r>
            <a:r>
              <a:rPr lang="en-US" altLang="zh-CN" sz="2400" dirty="0">
                <a:latin typeface="华文楷体" panose="02010600040101010101" charset="-122"/>
                <a:ea typeface="华文楷体" panose="02010600040101010101" charset="-122"/>
              </a:rPr>
              <a:t>1978—2005</a:t>
            </a:r>
            <a:r>
              <a:rPr lang="zh-CN" altLang="en-US" sz="2400" dirty="0">
                <a:latin typeface="华文楷体" panose="02010600040101010101" charset="-122"/>
                <a:ea typeface="华文楷体" panose="02010600040101010101" charset="-122"/>
              </a:rPr>
              <a:t>年持续下降，反映区域差距扩大；</a:t>
            </a:r>
            <a:r>
              <a:rPr lang="en-US" altLang="zh-CN" sz="2400" dirty="0">
                <a:latin typeface="华文楷体" panose="02010600040101010101" charset="-122"/>
                <a:ea typeface="华文楷体" panose="02010600040101010101" charset="-122"/>
              </a:rPr>
              <a:t>2006</a:t>
            </a:r>
            <a:r>
              <a:rPr lang="zh-CN" altLang="en-US" sz="2400" dirty="0">
                <a:latin typeface="华文楷体" panose="02010600040101010101" charset="-122"/>
                <a:ea typeface="华文楷体" panose="02010600040101010101" charset="-122"/>
              </a:rPr>
              <a:t>年后在平衡战略推动下略有改善。以人口为参照的差异（</a:t>
            </a:r>
            <a:r>
              <a:rPr lang="en-US" altLang="zh-CN" sz="2400" dirty="0" err="1">
                <a:latin typeface="华文楷体" panose="02010600040101010101" charset="-122"/>
                <a:ea typeface="华文楷体" panose="02010600040101010101" charset="-122"/>
              </a:rPr>
              <a:t>Dyp</a:t>
            </a:r>
            <a:r>
              <a:rPr lang="zh-CN" altLang="en-US" sz="2400" dirty="0">
                <a:latin typeface="华文楷体" panose="02010600040101010101" charset="-122"/>
                <a:ea typeface="华文楷体" panose="02010600040101010101" charset="-122"/>
              </a:rPr>
              <a:t>）均衡性较强，呈</a:t>
            </a:r>
            <a:r>
              <a:rPr lang="en-US" altLang="zh-CN" sz="2400" dirty="0">
                <a:latin typeface="华文楷体" panose="02010600040101010101" charset="-122"/>
                <a:ea typeface="华文楷体" panose="02010600040101010101" charset="-122"/>
              </a:rPr>
              <a:t>U</a:t>
            </a:r>
            <a:r>
              <a:rPr lang="zh-CN" altLang="en-US" sz="2400" dirty="0">
                <a:latin typeface="华文楷体" panose="02010600040101010101" charset="-122"/>
                <a:ea typeface="华文楷体" panose="02010600040101010101" charset="-122"/>
              </a:rPr>
              <a:t>型变化：</a:t>
            </a:r>
            <a:r>
              <a:rPr lang="en-US" altLang="zh-CN" sz="2400" dirty="0">
                <a:latin typeface="华文楷体" panose="02010600040101010101" charset="-122"/>
                <a:ea typeface="华文楷体" panose="02010600040101010101" charset="-122"/>
              </a:rPr>
              <a:t>1991—2003</a:t>
            </a:r>
            <a:r>
              <a:rPr lang="zh-CN" altLang="en-US" sz="2400" dirty="0">
                <a:latin typeface="华文楷体" panose="02010600040101010101" charset="-122"/>
                <a:ea typeface="华文楷体" panose="02010600040101010101" charset="-122"/>
              </a:rPr>
              <a:t>年下降、</a:t>
            </a:r>
            <a:r>
              <a:rPr lang="en-US" altLang="zh-CN" sz="2400" dirty="0">
                <a:latin typeface="华文楷体" panose="02010600040101010101" charset="-122"/>
                <a:ea typeface="华文楷体" panose="02010600040101010101" charset="-122"/>
              </a:rPr>
              <a:t>2004—2013</a:t>
            </a:r>
            <a:r>
              <a:rPr lang="zh-CN" altLang="en-US" sz="2400" dirty="0">
                <a:latin typeface="华文楷体" panose="02010600040101010101" charset="-122"/>
                <a:ea typeface="华文楷体" panose="02010600040101010101" charset="-122"/>
              </a:rPr>
              <a:t>年上升，近年均衡水平已高于改革开放初期。</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67</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（二）单个地区经济结构分析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259821" y="2519871"/>
            <a:ext cx="5329668" cy="1947856"/>
          </a:xfrm>
          <a:prstGeom prst="rect">
            <a:avLst/>
          </a:prstGeom>
        </p:spPr>
      </p:pic>
      <p:sp>
        <p:nvSpPr>
          <p:cNvPr id="7" name="文本框 6"/>
          <p:cNvSpPr txBox="1"/>
          <p:nvPr/>
        </p:nvSpPr>
        <p:spPr>
          <a:xfrm>
            <a:off x="602511" y="1377616"/>
            <a:ext cx="5493489" cy="3813673"/>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产值密度比率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nSpc>
                <a:spcPts val="4200"/>
              </a:lnSpc>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各省区产值密度比率差异很大，上海为全国的 </a:t>
            </a:r>
            <a:r>
              <a:rPr lang="en-US" altLang="zh-CN" sz="2400" dirty="0">
                <a:latin typeface="华文楷体" panose="02010600040101010101" charset="-122"/>
                <a:ea typeface="华文楷体" panose="02010600040101010101" charset="-122"/>
              </a:rPr>
              <a:t>73 </a:t>
            </a:r>
            <a:r>
              <a:rPr lang="zh-CN" altLang="en-US" sz="2400" dirty="0">
                <a:latin typeface="华文楷体" panose="02010600040101010101" charset="-122"/>
                <a:ea typeface="华文楷体" panose="02010600040101010101" charset="-122"/>
              </a:rPr>
              <a:t>倍，而西藏不足全国的 </a:t>
            </a:r>
            <a:r>
              <a:rPr lang="en-US" altLang="zh-CN" sz="2400" dirty="0">
                <a:latin typeface="华文楷体" panose="02010600040101010101" charset="-122"/>
                <a:ea typeface="华文楷体" panose="02010600040101010101" charset="-122"/>
              </a:rPr>
              <a:t>1%</a:t>
            </a:r>
            <a:r>
              <a:rPr lang="zh-CN" altLang="en-US" sz="2400" dirty="0">
                <a:latin typeface="华文楷体" panose="02010600040101010101" charset="-122"/>
                <a:ea typeface="华文楷体" panose="02010600040101010101" charset="-122"/>
              </a:rPr>
              <a:t>。该比率在考察期内相当稳定，</a:t>
            </a:r>
            <a:r>
              <a:rPr lang="en-US" altLang="zh-CN" sz="2400" dirty="0">
                <a:latin typeface="华文楷体" panose="02010600040101010101" charset="-122"/>
                <a:ea typeface="华文楷体" panose="02010600040101010101" charset="-122"/>
              </a:rPr>
              <a:t>2000 </a:t>
            </a:r>
            <a:r>
              <a:rPr lang="zh-CN" altLang="en-US" sz="2400" dirty="0">
                <a:latin typeface="华文楷体" panose="02010600040101010101" charset="-122"/>
                <a:ea typeface="华文楷体" panose="02010600040101010101" charset="-122"/>
              </a:rPr>
              <a:t>年排序和考察期均值排序也高度一致。</a:t>
            </a:r>
          </a:p>
          <a:p>
            <a:pPr marL="228600" indent="-228600">
              <a:lnSpc>
                <a:spcPts val="4200"/>
              </a:lnSpc>
            </a:pPr>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68</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（二）单个地区经济结构分析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247177" y="2111948"/>
            <a:ext cx="5831585" cy="3724499"/>
          </a:xfrm>
          <a:prstGeom prst="rect">
            <a:avLst/>
          </a:prstGeom>
        </p:spPr>
      </p:pic>
      <p:sp>
        <p:nvSpPr>
          <p:cNvPr id="7" name="文本框 6"/>
          <p:cNvSpPr txBox="1"/>
          <p:nvPr/>
        </p:nvSpPr>
        <p:spPr>
          <a:xfrm>
            <a:off x="602511" y="1377616"/>
            <a:ext cx="5493489" cy="4352282"/>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区位商</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nSpc>
                <a:spcPts val="4200"/>
              </a:lnSpc>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第二产业尤其是工业，始终是天津市的专门化产业；第三产业中，计划经济时期批发零售业的专业化程度很高，改革开放之后交通运输仓储邮政业具有较高专业化程度。通过长期数据分析，可以揭示一个地区的优势产业及其专业化程度变化趋势。</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557530" y="1289050"/>
            <a:ext cx="11457305" cy="5330190"/>
          </a:xfrm>
          <a:ln>
            <a:noFill/>
          </a:ln>
        </p:spPr>
        <p:txBody>
          <a:bodyPr>
            <a:noAutofit/>
          </a:bodyPr>
          <a:lstStyle/>
          <a:p>
            <a:pPr fontAlgn="auto">
              <a:lnSpc>
                <a:spcPts val="3400"/>
              </a:lnSpc>
              <a:spcBef>
                <a:spcPts val="0"/>
              </a:spcBef>
              <a:buFontTx/>
              <a:buNone/>
            </a:pPr>
            <a:r>
              <a:rPr lang="en-US" altLang="zh-CN" sz="2400" dirty="0">
                <a:latin typeface="微软雅黑" panose="020B0503020204020204" charset="-122"/>
                <a:ea typeface="微软雅黑" panose="020B0503020204020204" charset="-122"/>
              </a:rPr>
              <a:t>   </a:t>
            </a:r>
            <a:r>
              <a:rPr lang="zh-CN" altLang="en-US" sz="2400" dirty="0">
                <a:latin typeface="华文楷体" panose="02010600040101010101" charset="-122"/>
                <a:ea typeface="华文楷体" panose="02010600040101010101" charset="-122"/>
              </a:rPr>
              <a:t>  </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1.就业结构演进规律</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就业结构演进规律可归纳为配第</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克拉克法则：就业数量从第一产业最多、第三产业最少的“一</a:t>
            </a:r>
            <a:r>
              <a:rPr lang="en-US" altLang="zh-CN" sz="2400" dirty="0">
                <a:latin typeface="Times New Roman" panose="02020603050405020304" pitchFamily="18" charset="0"/>
                <a:ea typeface="华文楷体" panose="02010600040101010101" charset="-122"/>
                <a:cs typeface="Times New Roman" panose="02020603050405020304" pitchFamily="18" charset="0"/>
              </a:rPr>
              <a:t>&gt;</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二</a:t>
            </a:r>
            <a:r>
              <a:rPr lang="en-US" altLang="zh-CN" sz="2400" dirty="0">
                <a:latin typeface="Times New Roman" panose="02020603050405020304" pitchFamily="18" charset="0"/>
                <a:ea typeface="华文楷体" panose="02010600040101010101" charset="-122"/>
                <a:cs typeface="Times New Roman" panose="02020603050405020304" pitchFamily="18" charset="0"/>
              </a:rPr>
              <a:t>&gt;</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三”格局，向第一产业最少、第三产业最多的“三</a:t>
            </a:r>
            <a:r>
              <a:rPr lang="en-US" altLang="zh-CN" sz="2400" dirty="0">
                <a:latin typeface="Times New Roman" panose="02020603050405020304" pitchFamily="18" charset="0"/>
                <a:ea typeface="华文楷体" panose="02010600040101010101" charset="-122"/>
                <a:cs typeface="Times New Roman" panose="02020603050405020304" pitchFamily="18" charset="0"/>
              </a:rPr>
              <a:t>&gt;</a:t>
            </a:r>
            <a:r>
              <a:rPr lang="zh-CN" altLang="en-US" sz="2400" dirty="0">
                <a:latin typeface="Times New Roman" panose="02020603050405020304" pitchFamily="18" charset="0"/>
                <a:ea typeface="华文楷体" panose="02010600040101010101" charset="-122"/>
                <a:cs typeface="Times New Roman" panose="02020603050405020304" pitchFamily="18" charset="0"/>
              </a:rPr>
              <a:t>二</a:t>
            </a:r>
            <a:r>
              <a:rPr lang="en-US" altLang="zh-CN" sz="2400" dirty="0">
                <a:latin typeface="Times New Roman" panose="02020603050405020304" pitchFamily="18" charset="0"/>
                <a:ea typeface="华文楷体" panose="02010600040101010101" charset="-122"/>
                <a:cs typeface="Times New Roman" panose="02020603050405020304" pitchFamily="18" charset="0"/>
              </a:rPr>
              <a:t>&gt;</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一”格局转变。</a:t>
            </a: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产业结构演进规律</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       产业结构演进规律可总结为库兹涅茨法则：第一产业产值比重持续下降，第二产业产值比重先升后降，第三产业产值比重持续上升。</a:t>
            </a:r>
          </a:p>
          <a:p>
            <a:pPr fontAlgn="auto">
              <a:lnSpc>
                <a:spcPts val="3400"/>
              </a:lnSpc>
              <a:spcBef>
                <a:spcPts val="0"/>
              </a:spcBef>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  3.</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投入要素结构演进规律</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algn="l" fontAlgn="auto">
              <a:lnSpc>
                <a:spcPts val="34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       投入要素结构演进规律符合钱纳里阶段理论：从劳动密集型产业为主，转向资金密集型产业为主，进而演化为技术密集型为主。</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ts val="32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二、产业结构水平统计分析</a:t>
            </a:r>
          </a:p>
        </p:txBody>
      </p:sp>
      <p:sp>
        <p:nvSpPr>
          <p:cNvPr id="3" name="文本框 2"/>
          <p:cNvSpPr txBox="1"/>
          <p:nvPr/>
        </p:nvSpPr>
        <p:spPr>
          <a:xfrm>
            <a:off x="557530" y="659448"/>
            <a:ext cx="5080000" cy="677108"/>
          </a:xfrm>
          <a:prstGeom prst="rect">
            <a:avLst/>
          </a:prstGeom>
        </p:spPr>
        <p:txBody>
          <a:bodyPr>
            <a:spAutoFit/>
          </a:bodyPr>
          <a:lstStyle/>
          <a:p>
            <a:pPr marL="0" indent="252095" algn="just" defTabSz="266700">
              <a:lnSpc>
                <a:spcPct val="150000"/>
              </a:lnSpc>
              <a:spcBef>
                <a:spcPts val="700"/>
              </a:spcBef>
              <a:buClrTx/>
              <a:buSzTx/>
              <a:buFontTx/>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（一）产业结构演进规律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12" dur="500"/>
                                        <p:tgtEl>
                                          <p:spTgt spid="235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9">
                                            <p:txEl>
                                              <p:pRg st="2" end="2"/>
                                            </p:txEl>
                                          </p:spTgt>
                                        </p:tgtEl>
                                        <p:attrNameLst>
                                          <p:attrName>style.visibility</p:attrName>
                                        </p:attrNameLst>
                                      </p:cBhvr>
                                      <p:to>
                                        <p:strVal val="visible"/>
                                      </p:to>
                                    </p:set>
                                    <p:animEffect transition="in" filter="blinds(horizontal)">
                                      <p:cBhvr>
                                        <p:cTn id="17" dur="500"/>
                                        <p:tgtEl>
                                          <p:spTgt spid="235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22" dur="500"/>
                                        <p:tgtEl>
                                          <p:spTgt spid="235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27" dur="500"/>
                                        <p:tgtEl>
                                          <p:spTgt spid="2355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59">
                                            <p:txEl>
                                              <p:pRg st="5" end="5"/>
                                            </p:txEl>
                                          </p:spTgt>
                                        </p:tgtEl>
                                        <p:attrNameLst>
                                          <p:attrName>style.visibility</p:attrName>
                                        </p:attrNameLst>
                                      </p:cBhvr>
                                      <p:to>
                                        <p:strVal val="visible"/>
                                      </p:to>
                                    </p:set>
                                    <p:animEffect transition="in" filter="blinds(horizontal)">
                                      <p:cBhvr>
                                        <p:cTn id="32" dur="500"/>
                                        <p:tgtEl>
                                          <p:spTgt spid="235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Grp="1" noRot="1" noChangeArrowheads="1"/>
          </p:cNvSpPr>
          <p:nvPr>
            <p:ph idx="1"/>
          </p:nvPr>
        </p:nvSpPr>
        <p:spPr>
          <a:xfrm>
            <a:off x="602511" y="1314450"/>
            <a:ext cx="11389995" cy="1075824"/>
          </a:xfrm>
        </p:spPr>
        <p:txBody>
          <a:bodyPr>
            <a:noAutofit/>
          </a:bodyPr>
          <a:lstStyle/>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69</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475041"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一、中国产业结构统计分析</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8210650" cy="677108"/>
          </a:xfrm>
          <a:prstGeom prst="rect">
            <a:avLst/>
          </a:prstGeom>
        </p:spPr>
        <p:txBody>
          <a:bodyPr wrap="square">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（二）单个地区经济结构分析</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96000" y="1641983"/>
            <a:ext cx="5694998" cy="3764191"/>
          </a:xfrm>
          <a:prstGeom prst="rect">
            <a:avLst/>
          </a:prstGeom>
        </p:spPr>
      </p:pic>
      <p:sp>
        <p:nvSpPr>
          <p:cNvPr id="7" name="文本框 6"/>
          <p:cNvSpPr txBox="1"/>
          <p:nvPr/>
        </p:nvSpPr>
        <p:spPr>
          <a:xfrm>
            <a:off x="602511" y="1451826"/>
            <a:ext cx="5493489" cy="3861435"/>
          </a:xfrm>
          <a:prstGeom prst="rect">
            <a:avLst/>
          </a:prstGeom>
          <a:noFill/>
        </p:spPr>
        <p:txBody>
          <a:bodyPr wrap="square" rtlCol="0">
            <a:spAutoFit/>
          </a:bodyPr>
          <a:lstStyle/>
          <a:p>
            <a:pPr marL="228600" indent="-228600">
              <a:lnSpc>
                <a:spcPts val="4200"/>
              </a:lnSpc>
            </a:pPr>
            <a:r>
              <a:rPr lang="zh-CN" altLang="en-US" sz="2400" dirty="0">
                <a:latin typeface="华文楷体" panose="02010600040101010101" charset="-122"/>
                <a:ea typeface="华文楷体" panose="02010600040101010101" charset="-122"/>
              </a:rPr>
              <a:t>            </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zh-SG"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效率工资系数</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marL="228600" indent="-228600">
              <a:lnSpc>
                <a:spcPts val="4200"/>
              </a:lnSpc>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华文楷体" panose="02010600040101010101" charset="-122"/>
                <a:ea typeface="华文楷体" panose="02010600040101010101" charset="-122"/>
              </a:rPr>
              <a:t>工资率并不能有效反映地区竞争力。京津沪工资高但生产率更高，效率工资系数反而较低；贵州工资低却效率工资系数高。效率工资系数能更准确衡量地区劳动力的竞争优势。</a:t>
            </a:r>
          </a:p>
          <a:p>
            <a:pPr marL="228600" indent="-228600">
              <a:lnSpc>
                <a:spcPts val="4200"/>
              </a:lnSpc>
            </a:pPr>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224280" y="1617345"/>
            <a:ext cx="10314940" cy="4503420"/>
          </a:xfrm>
        </p:spPr>
        <p:txBody>
          <a:bodyPr>
            <a:noAutofit/>
          </a:bodyPr>
          <a:lstStyle/>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1</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简述产业级次分类与产业部门分类的功能异同。</a:t>
            </a:r>
          </a:p>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2</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介绍常用的产业结构高级化测度指标，比较其相对优劣。</a:t>
            </a:r>
          </a:p>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3</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简述产业结构合理化三类指标的构造思路，并比较其相对优劣。</a:t>
            </a:r>
          </a:p>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4</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简述产业结构动态分析常用指标，说明其适用范围与相对优势。</a:t>
            </a:r>
          </a:p>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5</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利用某省数据，从绝对影响和相对影响两方面进行产业结构效应分析。</a:t>
            </a:r>
          </a:p>
          <a:p>
            <a:pPr marL="0" indent="0" eaLnBrk="1" hangingPunct="1">
              <a:lnSpc>
                <a:spcPct val="150000"/>
              </a:lnSpc>
              <a:spcBef>
                <a:spcPts val="0"/>
              </a:spcBef>
              <a:buFont typeface="+mj-lt"/>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6</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简述市场集中度测度指标的种类，并梳理其改进思路与方向。</a:t>
            </a:r>
            <a:endParaRPr lang="en-US" altLang="zh-CN" sz="2400" b="1" dirty="0">
              <a:solidFill>
                <a:srgbClr val="7030A0"/>
              </a:solidFill>
              <a:latin typeface="华文楷体" panose="02010600040101010101" charset="-122"/>
              <a:ea typeface="华文楷体" panose="02010600040101010101" charset="-122"/>
              <a:cs typeface="华文楷体" panose="02010600040101010101" charset="-122"/>
            </a:endParaRPr>
          </a:p>
          <a:p>
            <a:pPr marL="0" indent="0">
              <a:lnSpc>
                <a:spcPct val="150000"/>
              </a:lnSpc>
              <a:spcBef>
                <a:spcPts val="0"/>
              </a:spcBef>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sym typeface="+mn-ea"/>
              </a:rPr>
              <a:t>7</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sym typeface="+mn-ea"/>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rPr>
              <a:t>7.	</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简述单个地区经济结构分析指标，并据其分析家乡所在省区的经济结构。</a:t>
            </a:r>
          </a:p>
          <a:p>
            <a:pPr marL="0" indent="0" eaLnBrk="1" hangingPunct="1">
              <a:lnSpc>
                <a:spcPct val="150000"/>
              </a:lnSpc>
              <a:spcBef>
                <a:spcPts val="0"/>
              </a:spcBef>
              <a:buFont typeface="+mj-lt"/>
              <a:buNone/>
            </a:pPr>
            <a:endParaRPr lang="zh-CN" altLang="en-US" sz="2400" b="1" dirty="0">
              <a:solidFill>
                <a:srgbClr val="7030A0"/>
              </a:solidFill>
              <a:latin typeface="华文楷体" panose="02010600040101010101" charset="-122"/>
              <a:ea typeface="华文楷体" panose="02010600040101010101" charset="-122"/>
              <a:cs typeface="华文楷体" panose="02010600040101010101"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70</a:t>
            </a:fld>
            <a:endParaRPr lang="zh-CN" altLang="en-US" sz="20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1.霍夫曼系数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霍夫曼系数</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消费品工业净产值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zh-CN" altLang="en-US" sz="2400" dirty="0">
                    <a:latin typeface="华文楷体" panose="02010600040101010101" charset="-122"/>
                    <a:ea typeface="华文楷体" panose="02010600040101010101" charset="-122"/>
                    <a:cs typeface="华文楷体" panose="02010600040101010101" charset="-122"/>
                  </a:rPr>
                  <a:t>资本品工业净产值</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其中，消费品工业和资本品工业的划分，以产品用途的</a:t>
                </a:r>
                <a:r>
                  <a:rPr lang="en-US" altLang="zh-CN" sz="2400" dirty="0">
                    <a:latin typeface="华文楷体" panose="02010600040101010101" charset="-122"/>
                    <a:ea typeface="华文楷体" panose="02010600040101010101" charset="-122"/>
                    <a:cs typeface="华文楷体" panose="02010600040101010101" charset="-122"/>
                  </a:rPr>
                  <a:t>75%</a:t>
                </a:r>
                <a:r>
                  <a:rPr lang="zh-CN" altLang="en-US" sz="2400" dirty="0">
                    <a:latin typeface="华文楷体" panose="02010600040101010101" charset="-122"/>
                    <a:ea typeface="华文楷体" panose="02010600040101010101" charset="-122"/>
                    <a:cs typeface="华文楷体" panose="02010600040101010101" charset="-122"/>
                  </a:rPr>
                  <a:t>为标准。</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根据霍夫曼系数，其取值越大则产业结构水平越低。根据</a:t>
                </a:r>
                <a:r>
                  <a:rPr lang="en-US" altLang="zh-CN" sz="2400" dirty="0">
                    <a:latin typeface="华文楷体" panose="02010600040101010101" charset="-122"/>
                    <a:ea typeface="华文楷体" panose="02010600040101010101" charset="-122"/>
                    <a:cs typeface="华文楷体" panose="02010600040101010101" charset="-122"/>
                  </a:rPr>
                  <a:t>H</a:t>
                </a:r>
                <a:r>
                  <a:rPr lang="zh-CN" altLang="en-US" sz="2400" dirty="0">
                    <a:latin typeface="华文楷体" panose="02010600040101010101" charset="-122"/>
                    <a:ea typeface="华文楷体" panose="02010600040101010101" charset="-122"/>
                    <a:cs typeface="华文楷体" panose="02010600040101010101" charset="-122"/>
                  </a:rPr>
                  <a:t>取值，可将工业化过程分为四个阶段：</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ct val="1000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初始阶段，</a:t>
                </a:r>
                <a:r>
                  <a:rPr lang="en-US" altLang="zh-CN" sz="2400" dirty="0">
                    <a:latin typeface="华文楷体" panose="02010600040101010101" charset="-122"/>
                    <a:ea typeface="华文楷体" panose="02010600040101010101" charset="-122"/>
                    <a:cs typeface="华文楷体" panose="02010600040101010101" charset="-122"/>
                  </a:rPr>
                  <a:t>H=5</a:t>
                </a:r>
                <a14:m>
                  <m:oMath xmlns:m="http://schemas.openxmlformats.org/officeDocument/2006/math">
                    <m:r>
                      <a:rPr lang="en-US" altLang="zh-CN" sz="2400" b="0" i="0" dirty="0" smtClean="0">
                        <a:latin typeface="Cambria Math" panose="02040503050406030204" pitchFamily="18" charset="0"/>
                        <a:ea typeface="华文楷体" panose="02010600040101010101" charset="-122"/>
                        <a:cs typeface="华文楷体" panose="02010600040101010101" charset="-122"/>
                      </a:rPr>
                      <m:t> </m:t>
                    </m:r>
                    <m:r>
                      <a:rPr lang="en-US" altLang="zh-CN" sz="2400" dirty="0" smtClean="0">
                        <a:latin typeface="Cambria Math" panose="02040503050406030204" pitchFamily="18" charset="0"/>
                        <a:ea typeface="华文楷体" panose="02010600040101010101" charset="-122"/>
                        <a:cs typeface="华文楷体" panose="02010600040101010101" charset="-122"/>
                      </a:rPr>
                      <m:t>(</m:t>
                    </m:r>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r>
                      <a:rPr lang="en-US" altLang="zh-CN" sz="2400" b="0" i="1" smtClean="0">
                        <a:latin typeface="Cambria Math" panose="02040503050406030204" pitchFamily="18" charset="0"/>
                        <a:ea typeface="Cambria Math" panose="02040503050406030204" pitchFamily="18" charset="0"/>
                        <a:cs typeface="华文楷体" panose="02010600040101010101" charset="-122"/>
                      </a:rPr>
                      <m:t>1)</m:t>
                    </m:r>
                  </m:oMath>
                </a14:m>
                <a:r>
                  <a:rPr lang="en-US" altLang="zh-CN" sz="2400" dirty="0">
                    <a:latin typeface="华文楷体" panose="02010600040101010101" charset="-122"/>
                    <a:ea typeface="华文楷体" panose="02010600040101010101" charset="-122"/>
                    <a:cs typeface="华文楷体" panose="02010600040101010101" charset="-122"/>
                  </a:rPr>
                  <a:t>;</a:t>
                </a:r>
              </a:p>
              <a:p>
                <a:pPr fontAlgn="auto">
                  <a:lnSpc>
                    <a:spcPct val="1000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第二阶段</a:t>
                </a:r>
                <a:r>
                  <a:rPr lang="zh-CN" altLang="zh-SG" sz="2400" dirty="0">
                    <a:latin typeface="华文楷体" panose="02010600040101010101" charset="-122"/>
                    <a:ea typeface="华文楷体" panose="02010600040101010101" charset="-122"/>
                    <a:cs typeface="华文楷体" panose="02010600040101010101" charset="-122"/>
                  </a:rPr>
                  <a:t>，</a:t>
                </a:r>
                <a:r>
                  <a:rPr lang="en-US" altLang="zh-SG" sz="2400" dirty="0">
                    <a:latin typeface="华文楷体" panose="02010600040101010101" charset="-122"/>
                    <a:ea typeface="华文楷体" panose="02010600040101010101" charset="-122"/>
                    <a:cs typeface="华文楷体" panose="02010600040101010101" charset="-122"/>
                  </a:rPr>
                  <a:t>H=2.5</a:t>
                </a:r>
                <a14:m>
                  <m:oMath xmlns:m="http://schemas.openxmlformats.org/officeDocument/2006/math">
                    <m:r>
                      <a:rPr lang="en-US" altLang="zh-SG" sz="2400">
                        <a:latin typeface="Cambria Math" panose="02040503050406030204" pitchFamily="18" charset="0"/>
                        <a:ea typeface="华文楷体" panose="02010600040101010101" charset="-122"/>
                        <a:cs typeface="华文楷体" panose="02010600040101010101" charset="-122"/>
                      </a:rPr>
                      <m:t> (±1)</m:t>
                    </m:r>
                  </m:oMath>
                </a14:m>
                <a:r>
                  <a:rPr lang="en-US" altLang="zh-SG" sz="2400" dirty="0">
                    <a:latin typeface="华文楷体" panose="02010600040101010101" charset="-122"/>
                    <a:ea typeface="华文楷体" panose="02010600040101010101" charset="-122"/>
                    <a:cs typeface="华文楷体" panose="02010600040101010101" charset="-122"/>
                  </a:rPr>
                  <a:t>;</a:t>
                </a:r>
              </a:p>
              <a:p>
                <a:pPr fontAlgn="auto">
                  <a:lnSpc>
                    <a:spcPct val="1000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第三阶段，</a:t>
                </a:r>
                <a:r>
                  <a:rPr lang="en-US" altLang="zh-SG" sz="2400" dirty="0">
                    <a:latin typeface="华文楷体" panose="02010600040101010101" charset="-122"/>
                    <a:ea typeface="华文楷体" panose="02010600040101010101" charset="-122"/>
                    <a:cs typeface="华文楷体" panose="02010600040101010101" charset="-122"/>
                  </a:rPr>
                  <a:t>H=1</a:t>
                </a:r>
                <a14:m>
                  <m:oMath xmlns:m="http://schemas.openxmlformats.org/officeDocument/2006/math">
                    <m:r>
                      <a:rPr lang="en-US" altLang="zh-SG" sz="2400">
                        <a:latin typeface="Cambria Math" panose="02040503050406030204" pitchFamily="18" charset="0"/>
                        <a:ea typeface="华文楷体" panose="02010600040101010101" charset="-122"/>
                        <a:cs typeface="华文楷体" panose="02010600040101010101" charset="-122"/>
                      </a:rPr>
                      <m:t> (±</m:t>
                    </m:r>
                    <m:r>
                      <a:rPr lang="en-US" altLang="zh-SG" sz="2400" b="0" i="0" smtClean="0">
                        <a:latin typeface="Cambria Math" panose="02040503050406030204" pitchFamily="18" charset="0"/>
                        <a:ea typeface="华文楷体" panose="02010600040101010101" charset="-122"/>
                        <a:cs typeface="华文楷体" panose="02010600040101010101" charset="-122"/>
                      </a:rPr>
                      <m:t>0.5</m:t>
                    </m:r>
                    <m:r>
                      <a:rPr lang="en-US" altLang="zh-SG" sz="2400">
                        <a:latin typeface="Cambria Math" panose="02040503050406030204" pitchFamily="18" charset="0"/>
                        <a:ea typeface="华文楷体" panose="02010600040101010101" charset="-122"/>
                        <a:cs typeface="华文楷体" panose="02010600040101010101" charset="-122"/>
                      </a:rPr>
                      <m:t>)</m:t>
                    </m:r>
                  </m:oMath>
                </a14:m>
                <a:r>
                  <a:rPr lang="en-US" altLang="zh-SG" sz="2400" dirty="0">
                    <a:latin typeface="华文楷体" panose="02010600040101010101" charset="-122"/>
                    <a:ea typeface="华文楷体" panose="02010600040101010101" charset="-122"/>
                    <a:cs typeface="华文楷体" panose="02010600040101010101" charset="-122"/>
                  </a:rPr>
                  <a:t>;</a:t>
                </a:r>
              </a:p>
              <a:p>
                <a:pPr fontAlgn="auto">
                  <a:lnSpc>
                    <a:spcPct val="1000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第四阶段，</a:t>
                </a:r>
                <a:r>
                  <a:rPr lang="en-US" altLang="zh-SG" sz="2400" dirty="0">
                    <a:latin typeface="华文楷体" panose="02010600040101010101" charset="-122"/>
                    <a:ea typeface="华文楷体" panose="02010600040101010101" charset="-122"/>
                    <a:cs typeface="华文楷体" panose="02010600040101010101" charset="-122"/>
                  </a:rPr>
                  <a:t>H&lt;1</a:t>
                </a:r>
                <a:r>
                  <a:rPr lang="zh-CN" altLang="en-US" sz="2400" dirty="0">
                    <a:latin typeface="华文楷体" panose="02010600040101010101" charset="-122"/>
                    <a:ea typeface="华文楷体" panose="02010600040101010101" charset="-122"/>
                    <a:cs typeface="华文楷体" panose="02010600040101010101" charset="-122"/>
                  </a:rPr>
                  <a:t>。</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时间局限性：人均国民收入达到</a:t>
                </a:r>
                <a:r>
                  <a:rPr lang="en-US" altLang="zh-CN" sz="2400" dirty="0">
                    <a:latin typeface="华文楷体" panose="02010600040101010101" charset="-122"/>
                    <a:ea typeface="华文楷体" panose="02010600040101010101" charset="-122"/>
                    <a:cs typeface="华文楷体" panose="02010600040101010101" charset="-122"/>
                  </a:rPr>
                  <a:t>200-300</a:t>
                </a:r>
                <a:r>
                  <a:rPr lang="zh-CN" altLang="en-US" sz="2400" dirty="0">
                    <a:latin typeface="华文楷体" panose="02010600040101010101" charset="-122"/>
                    <a:ea typeface="华文楷体" panose="02010600040101010101" charset="-122"/>
                    <a:cs typeface="华文楷体" panose="02010600040101010101" charset="-122"/>
                  </a:rPr>
                  <a:t>美元后，</a:t>
                </a:r>
                <a:r>
                  <a:rPr lang="en-US" altLang="zh-CN" sz="2400" dirty="0">
                    <a:latin typeface="华文楷体" panose="02010600040101010101" charset="-122"/>
                    <a:ea typeface="华文楷体" panose="02010600040101010101" charset="-122"/>
                    <a:cs typeface="华文楷体" panose="02010600040101010101" charset="-122"/>
                  </a:rPr>
                  <a:t>H</a:t>
                </a:r>
                <a:r>
                  <a:rPr lang="zh-CN" altLang="en-US" sz="2400" dirty="0">
                    <a:latin typeface="华文楷体" panose="02010600040101010101" charset="-122"/>
                    <a:ea typeface="华文楷体" panose="02010600040101010101" charset="-122"/>
                    <a:cs typeface="华文楷体" panose="02010600040101010101" charset="-122"/>
                  </a:rPr>
                  <a:t>不再变化。</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空间局限性：不宜分析小尺度地区的工业化进程。</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23436"/>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（二）产业结构高级化指标</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7"/>
              <p:cNvSpPr>
                <a:spLocks noGrp="1" noRot="1" noChangeArrowheads="1"/>
              </p:cNvSpPr>
              <p:nvPr>
                <p:ph idx="1"/>
              </p:nvPr>
            </p:nvSpPr>
            <p:spPr>
              <a:xfrm>
                <a:off x="602511" y="1314450"/>
                <a:ext cx="11389995" cy="5543550"/>
              </a:xfrm>
            </p:spPr>
            <p:txBody>
              <a:bodyPr>
                <a:noAutofit/>
              </a:bodyPr>
              <a:lstStyle/>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.重工业化系数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重工业化系数</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重工业部门增加值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zh-CN" altLang="en-US" sz="2400" dirty="0">
                    <a:latin typeface="华文楷体" panose="02010600040101010101" charset="-122"/>
                    <a:ea typeface="华文楷体" panose="02010600040101010101" charset="-122"/>
                    <a:cs typeface="华文楷体" panose="02010600040101010101" charset="-122"/>
                  </a:rPr>
                  <a:t>轻工业部门增加值</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比起划分消费品工业和投资品工业，重工业和轻工业的划分更为方便。并且其是衡量产业结构高级化的正指标。</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.工业加工度和高加工化程度系数</a:t>
                </a: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工业加工度</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加工工业增加值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zh-CN" altLang="en-US" sz="2400" dirty="0">
                    <a:latin typeface="华文楷体" panose="02010600040101010101" charset="-122"/>
                    <a:ea typeface="华文楷体" panose="02010600040101010101" charset="-122"/>
                    <a:cs typeface="华文楷体" panose="02010600040101010101" charset="-122"/>
                  </a:rPr>
                  <a:t>原料工业增加值</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高加工化程度</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加工工业增加值</a:t>
                </a:r>
                <a14:m>
                  <m:oMath xmlns:m="http://schemas.openxmlformats.org/officeDocument/2006/math">
                    <m:r>
                      <a:rPr lang="en-US" altLang="zh-CN" sz="2400" i="1" smtClean="0">
                        <a:latin typeface="Cambria Math" panose="02040503050406030204" pitchFamily="18" charset="0"/>
                        <a:ea typeface="Cambria Math" panose="02040503050406030204" pitchFamily="18" charset="0"/>
                        <a:cs typeface="华文楷体" panose="02010600040101010101" charset="-122"/>
                      </a:rPr>
                      <m:t>÷</m:t>
                    </m:r>
                  </m:oMath>
                </a14:m>
                <a:r>
                  <a:rPr lang="zh-CN" altLang="en-US" sz="2400" dirty="0">
                    <a:latin typeface="华文楷体" panose="02010600040101010101" charset="-122"/>
                    <a:ea typeface="华文楷体" panose="02010600040101010101" charset="-122"/>
                    <a:cs typeface="华文楷体" panose="02010600040101010101" charset="-122"/>
                  </a:rPr>
                  <a:t>基础工业增加值</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工业加工度和高加工化程度系数均为正指标，取值越大表明产业结构水平越高。基础工业包括冶金、电力、煤炭、石油、化工等，其比原料工业涵盖更广，因此高加工化程度系数效果更好。</a:t>
                </a: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zh-CN" altLang="en-US" sz="2400" dirty="0">
                  <a:latin typeface="华文楷体" panose="02010600040101010101" charset="-122"/>
                  <a:ea typeface="华文楷体" panose="02010600040101010101" charset="-122"/>
                  <a:cs typeface="华文楷体" panose="02010600040101010101" charset="-122"/>
                </a:endParaRPr>
              </a:p>
              <a:p>
                <a:pPr fontAlgn="auto">
                  <a:lnSpc>
                    <a:spcPts val="4200"/>
                  </a:lnSpc>
                  <a:spcBef>
                    <a:spcPts val="0"/>
                  </a:spcBef>
                  <a:buFontTx/>
                  <a:buNone/>
                </a:pPr>
                <a:endParaRPr lang="en-US" altLang="zh-CN" sz="2400" dirty="0">
                  <a:latin typeface="华文楷体" panose="02010600040101010101" charset="-122"/>
                  <a:ea typeface="华文楷体" panose="02010600040101010101" charset="-122"/>
                  <a:cs typeface="华文楷体" panose="02010600040101010101" charset="-122"/>
                </a:endParaRPr>
              </a:p>
            </p:txBody>
          </p:sp>
        </mc:Choice>
        <mc:Fallback xmlns="">
          <p:sp>
            <p:nvSpPr>
              <p:cNvPr id="2" name="Rectangle 7"/>
              <p:cNvSpPr>
                <a:spLocks noRot="1" noChangeAspect="1" noMove="1" noResize="1" noEditPoints="1" noAdjustHandles="1" noChangeArrowheads="1" noChangeShapeType="1" noTextEdit="1"/>
              </p:cNvSpPr>
              <p:nvPr>
                <p:ph idx="1"/>
              </p:nvPr>
            </p:nvSpPr>
            <p:spPr>
              <a:xfrm>
                <a:off x="602511" y="1314450"/>
                <a:ext cx="11389995" cy="5543550"/>
              </a:xfrm>
              <a:blipFill rotWithShape="1">
                <a:blip r:embed="rId2"/>
                <a:stretch>
                  <a:fillRect l="-5" r="5" b="-25911"/>
                </a:stretch>
              </a:blipFill>
            </p:spPr>
            <p:txBody>
              <a:bodyPr/>
              <a:lstStyle/>
              <a:p>
                <a:r>
                  <a:rPr lang="zh-CN" altLang="en-US">
                    <a:noFill/>
                  </a:rPr>
                  <a:t> </a:t>
                </a:r>
              </a:p>
            </p:txBody>
          </p:sp>
        </mc:Fallback>
      </mc:AlternateContent>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8</a:t>
            </a:fld>
            <a:endParaRPr lang="zh-CN" altLang="en-US" sz="2000" dirty="0">
              <a:solidFill>
                <a:schemeClr val="tx1"/>
              </a:solidFill>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zh-SG"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产业结构水平统计分析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文本框 2"/>
          <p:cNvSpPr txBox="1"/>
          <p:nvPr/>
        </p:nvSpPr>
        <p:spPr>
          <a:xfrm>
            <a:off x="516255" y="771208"/>
            <a:ext cx="5080000" cy="677108"/>
          </a:xfrm>
          <a:prstGeom prst="rect">
            <a:avLst/>
          </a:prstGeom>
        </p:spPr>
        <p:txBody>
          <a:bodyPr>
            <a:spAutoFit/>
          </a:bodyPr>
          <a:lstStyle/>
          <a:p>
            <a:pPr marL="0"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（二）产业结构高级化指标</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9</TotalTime>
  <Words>8101</Words>
  <Application>Microsoft Office PowerPoint</Application>
  <PresentationFormat>宽屏</PresentationFormat>
  <Paragraphs>558</Paragraphs>
  <Slides>71</Slides>
  <Notes>12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71</vt:i4>
      </vt:variant>
    </vt:vector>
  </HeadingPairs>
  <TitlesOfParts>
    <vt:vector size="84" baseType="lpstr">
      <vt:lpstr>黑体</vt:lpstr>
      <vt:lpstr>华文楷体</vt:lpstr>
      <vt:lpstr>华文隶书</vt:lpstr>
      <vt:lpstr>华文中宋</vt:lpstr>
      <vt:lpstr>楷体</vt:lpstr>
      <vt:lpstr>微软雅黑</vt:lpstr>
      <vt:lpstr>Arial</vt:lpstr>
      <vt:lpstr>Calibri</vt:lpstr>
      <vt:lpstr>Calibri Light</vt:lpstr>
      <vt:lpstr>Cambria Math</vt:lpstr>
      <vt:lpstr>Times New Roman</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鈜仡 王</cp:lastModifiedBy>
  <cp:revision>77</cp:revision>
  <dcterms:created xsi:type="dcterms:W3CDTF">2015-12-05T08:51:00Z</dcterms:created>
  <dcterms:modified xsi:type="dcterms:W3CDTF">2025-10-08T02:58:55Z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40D6CB684AD14AD3B4A1392AEEDE2CC4_13</vt:lpwstr>
  </property>
  <property fmtid="{D5CDD505-2E9C-101B-9397-08002B2CF9AE}" pid="3" name="KSOProductBuildVer">
    <vt:lpwstr>2052-12.1.0.21915</vt:lpwstr>
  </property>
  <property fmtid="{D5CDD505-2E9C-101B-9397-08002B2CF9AE}" pid="4" name="KSOTemplateUUID">
    <vt:lpwstr>v1.0_mb_46fif/lngfIZSzxymcPcdg==</vt:lpwstr>
  </property>
</Properties>
</file>